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4" r:id="rId4"/>
    <p:sldId id="286" r:id="rId5"/>
    <p:sldId id="299" r:id="rId6"/>
    <p:sldId id="283" r:id="rId7"/>
    <p:sldId id="301" r:id="rId8"/>
    <p:sldId id="277" r:id="rId9"/>
    <p:sldId id="280" r:id="rId10"/>
    <p:sldId id="282" r:id="rId11"/>
    <p:sldId id="293" r:id="rId12"/>
    <p:sldId id="296" r:id="rId13"/>
    <p:sldId id="295" r:id="rId14"/>
    <p:sldId id="262" r:id="rId15"/>
    <p:sldId id="292" r:id="rId16"/>
    <p:sldId id="297" r:id="rId17"/>
    <p:sldId id="298" r:id="rId18"/>
    <p:sldId id="290" r:id="rId19"/>
    <p:sldId id="291" r:id="rId2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303" autoAdjust="0"/>
    <p:restoredTop sz="81653" autoAdjust="0"/>
  </p:normalViewPr>
  <p:slideViewPr>
    <p:cSldViewPr>
      <p:cViewPr varScale="1">
        <p:scale>
          <a:sx n="73" d="100"/>
          <a:sy n="73" d="100"/>
        </p:scale>
        <p:origin x="645"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Kugler" userId="3cc74b42-4198-4917-8a18-098aea7b0864" providerId="ADAL" clId="{A8B784AE-27DD-49A7-BE82-7FBB1DD5F56E}"/>
    <pc:docChg chg="custSel modSld">
      <pc:chgData name="Michaela Kugler" userId="3cc74b42-4198-4917-8a18-098aea7b0864" providerId="ADAL" clId="{A8B784AE-27DD-49A7-BE82-7FBB1DD5F56E}" dt="2023-03-28T13:44:18.917" v="124" actId="20577"/>
      <pc:docMkLst>
        <pc:docMk/>
      </pc:docMkLst>
      <pc:sldChg chg="modSp">
        <pc:chgData name="Michaela Kugler" userId="3cc74b42-4198-4917-8a18-098aea7b0864" providerId="ADAL" clId="{A8B784AE-27DD-49A7-BE82-7FBB1DD5F56E}" dt="2023-03-20T16:35:49.630" v="15" actId="20577"/>
        <pc:sldMkLst>
          <pc:docMk/>
          <pc:sldMk cId="655250376" sldId="257"/>
        </pc:sldMkLst>
        <pc:spChg chg="mod">
          <ac:chgData name="Michaela Kugler" userId="3cc74b42-4198-4917-8a18-098aea7b0864" providerId="ADAL" clId="{A8B784AE-27DD-49A7-BE82-7FBB1DD5F56E}" dt="2023-03-20T16:35:39.007" v="13" actId="20577"/>
          <ac:spMkLst>
            <pc:docMk/>
            <pc:sldMk cId="655250376" sldId="257"/>
            <ac:spMk id="2" creationId="{00000000-0000-0000-0000-000000000000}"/>
          </ac:spMkLst>
        </pc:spChg>
        <pc:spChg chg="mod">
          <ac:chgData name="Michaela Kugler" userId="3cc74b42-4198-4917-8a18-098aea7b0864" providerId="ADAL" clId="{A8B784AE-27DD-49A7-BE82-7FBB1DD5F56E}" dt="2023-03-20T16:35:49.630" v="15" actId="20577"/>
          <ac:spMkLst>
            <pc:docMk/>
            <pc:sldMk cId="655250376" sldId="257"/>
            <ac:spMk id="3" creationId="{00000000-0000-0000-0000-000000000000}"/>
          </ac:spMkLst>
        </pc:spChg>
      </pc:sldChg>
      <pc:sldChg chg="modSp mod">
        <pc:chgData name="Michaela Kugler" userId="3cc74b42-4198-4917-8a18-098aea7b0864" providerId="ADAL" clId="{A8B784AE-27DD-49A7-BE82-7FBB1DD5F56E}" dt="2023-03-28T13:42:25.741" v="91" actId="27636"/>
        <pc:sldMkLst>
          <pc:docMk/>
          <pc:sldMk cId="3664016767" sldId="277"/>
        </pc:sldMkLst>
        <pc:spChg chg="mod">
          <ac:chgData name="Michaela Kugler" userId="3cc74b42-4198-4917-8a18-098aea7b0864" providerId="ADAL" clId="{A8B784AE-27DD-49A7-BE82-7FBB1DD5F56E}" dt="2023-03-28T13:42:25.741" v="91" actId="27636"/>
          <ac:spMkLst>
            <pc:docMk/>
            <pc:sldMk cId="3664016767" sldId="277"/>
            <ac:spMk id="8194" creationId="{00000000-0000-0000-0000-000000000000}"/>
          </ac:spMkLst>
        </pc:spChg>
      </pc:sldChg>
      <pc:sldChg chg="modSp modAnim">
        <pc:chgData name="Michaela Kugler" userId="3cc74b42-4198-4917-8a18-098aea7b0864" providerId="ADAL" clId="{A8B784AE-27DD-49A7-BE82-7FBB1DD5F56E}" dt="2023-03-28T13:39:47.329" v="83" actId="20577"/>
        <pc:sldMkLst>
          <pc:docMk/>
          <pc:sldMk cId="723344034" sldId="293"/>
        </pc:sldMkLst>
        <pc:spChg chg="mod">
          <ac:chgData name="Michaela Kugler" userId="3cc74b42-4198-4917-8a18-098aea7b0864" providerId="ADAL" clId="{A8B784AE-27DD-49A7-BE82-7FBB1DD5F56E}" dt="2023-03-28T13:39:47.329" v="83" actId="20577"/>
          <ac:spMkLst>
            <pc:docMk/>
            <pc:sldMk cId="723344034" sldId="293"/>
            <ac:spMk id="13315" creationId="{00000000-0000-0000-0000-000000000000}"/>
          </ac:spMkLst>
        </pc:spChg>
      </pc:sldChg>
      <pc:sldChg chg="modSp mod">
        <pc:chgData name="Michaela Kugler" userId="3cc74b42-4198-4917-8a18-098aea7b0864" providerId="ADAL" clId="{A8B784AE-27DD-49A7-BE82-7FBB1DD5F56E}" dt="2023-03-28T13:44:18.917" v="124" actId="20577"/>
        <pc:sldMkLst>
          <pc:docMk/>
          <pc:sldMk cId="1232963054" sldId="296"/>
        </pc:sldMkLst>
        <pc:spChg chg="mod">
          <ac:chgData name="Michaela Kugler" userId="3cc74b42-4198-4917-8a18-098aea7b0864" providerId="ADAL" clId="{A8B784AE-27DD-49A7-BE82-7FBB1DD5F56E}" dt="2023-03-28T13:44:18.917" v="124" actId="20577"/>
          <ac:spMkLst>
            <pc:docMk/>
            <pc:sldMk cId="1232963054" sldId="296"/>
            <ac:spMk id="3" creationId="{00000000-0000-0000-0000-000000000000}"/>
          </ac:spMkLst>
        </pc:spChg>
      </pc:sldChg>
    </pc:docChg>
  </pc:docChgLst>
  <pc:docChgLst>
    <pc:chgData name="Michaela Kugler" userId="3cc74b42-4198-4917-8a18-098aea7b0864" providerId="ADAL" clId="{B4CBED3C-7F28-7844-BA19-E1F62E95DED4}"/>
    <pc:docChg chg="modSld">
      <pc:chgData name="Michaela Kugler" userId="3cc74b42-4198-4917-8a18-098aea7b0864" providerId="ADAL" clId="{B4CBED3C-7F28-7844-BA19-E1F62E95DED4}" dt="2023-03-30T08:49:51.581" v="25" actId="20577"/>
      <pc:docMkLst>
        <pc:docMk/>
      </pc:docMkLst>
      <pc:sldChg chg="modSp">
        <pc:chgData name="Michaela Kugler" userId="3cc74b42-4198-4917-8a18-098aea7b0864" providerId="ADAL" clId="{B4CBED3C-7F28-7844-BA19-E1F62E95DED4}" dt="2023-03-30T08:49:51.581" v="25" actId="20577"/>
        <pc:sldMkLst>
          <pc:docMk/>
          <pc:sldMk cId="723344034" sldId="293"/>
        </pc:sldMkLst>
        <pc:spChg chg="mod">
          <ac:chgData name="Michaela Kugler" userId="3cc74b42-4198-4917-8a18-098aea7b0864" providerId="ADAL" clId="{B4CBED3C-7F28-7844-BA19-E1F62E95DED4}" dt="2023-03-30T08:49:51.581" v="25" actId="20577"/>
          <ac:spMkLst>
            <pc:docMk/>
            <pc:sldMk cId="723344034" sldId="293"/>
            <ac:spMk id="13315" creationId="{00000000-0000-0000-0000-000000000000}"/>
          </ac:spMkLst>
        </pc:spChg>
      </pc:sldChg>
    </pc:docChg>
  </pc:docChgLst>
  <pc:docChgLst>
    <pc:chgData name="Michaela Kugler" userId="3cc74b42-4198-4917-8a18-098aea7b0864" providerId="ADAL" clId="{2F9CD0A5-F5BD-1A4B-8552-8D3ED7C5E33D}"/>
    <pc:docChg chg="custSel modSld">
      <pc:chgData name="Michaela Kugler" userId="3cc74b42-4198-4917-8a18-098aea7b0864" providerId="ADAL" clId="{2F9CD0A5-F5BD-1A4B-8552-8D3ED7C5E33D}" dt="2023-03-27T06:49:37.404" v="82" actId="20577"/>
      <pc:docMkLst>
        <pc:docMk/>
      </pc:docMkLst>
      <pc:sldChg chg="modSp">
        <pc:chgData name="Michaela Kugler" userId="3cc74b42-4198-4917-8a18-098aea7b0864" providerId="ADAL" clId="{2F9CD0A5-F5BD-1A4B-8552-8D3ED7C5E33D}" dt="2023-03-27T06:44:37.285" v="13" actId="20577"/>
        <pc:sldMkLst>
          <pc:docMk/>
          <pc:sldMk cId="655250376" sldId="257"/>
        </pc:sldMkLst>
        <pc:spChg chg="mod">
          <ac:chgData name="Michaela Kugler" userId="3cc74b42-4198-4917-8a18-098aea7b0864" providerId="ADAL" clId="{2F9CD0A5-F5BD-1A4B-8552-8D3ED7C5E33D}" dt="2023-03-27T06:44:37.285" v="13" actId="20577"/>
          <ac:spMkLst>
            <pc:docMk/>
            <pc:sldMk cId="655250376" sldId="257"/>
            <ac:spMk id="3" creationId="{00000000-0000-0000-0000-000000000000}"/>
          </ac:spMkLst>
        </pc:spChg>
      </pc:sldChg>
      <pc:sldChg chg="modSp">
        <pc:chgData name="Michaela Kugler" userId="3cc74b42-4198-4917-8a18-098aea7b0864" providerId="ADAL" clId="{2F9CD0A5-F5BD-1A4B-8552-8D3ED7C5E33D}" dt="2023-03-27T06:45:12.396" v="22" actId="5793"/>
        <pc:sldMkLst>
          <pc:docMk/>
          <pc:sldMk cId="1750398049" sldId="283"/>
        </pc:sldMkLst>
        <pc:spChg chg="mod">
          <ac:chgData name="Michaela Kugler" userId="3cc74b42-4198-4917-8a18-098aea7b0864" providerId="ADAL" clId="{2F9CD0A5-F5BD-1A4B-8552-8D3ED7C5E33D}" dt="2023-03-27T06:45:12.396" v="22" actId="5793"/>
          <ac:spMkLst>
            <pc:docMk/>
            <pc:sldMk cId="1750398049" sldId="283"/>
            <ac:spMk id="14339" creationId="{00000000-0000-0000-0000-000000000000}"/>
          </ac:spMkLst>
        </pc:spChg>
      </pc:sldChg>
      <pc:sldChg chg="modSp">
        <pc:chgData name="Michaela Kugler" userId="3cc74b42-4198-4917-8a18-098aea7b0864" providerId="ADAL" clId="{2F9CD0A5-F5BD-1A4B-8552-8D3ED7C5E33D}" dt="2023-03-27T06:49:37.404" v="82" actId="20577"/>
        <pc:sldMkLst>
          <pc:docMk/>
          <pc:sldMk cId="1221734039" sldId="295"/>
        </pc:sldMkLst>
        <pc:spChg chg="mod">
          <ac:chgData name="Michaela Kugler" userId="3cc74b42-4198-4917-8a18-098aea7b0864" providerId="ADAL" clId="{2F9CD0A5-F5BD-1A4B-8552-8D3ED7C5E33D}" dt="2023-03-27T06:49:37.404" v="82" actId="20577"/>
          <ac:spMkLst>
            <pc:docMk/>
            <pc:sldMk cId="1221734039" sldId="29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53ADF919-9A60-4B27-81AF-20D7E26878B4}" type="datetimeFigureOut">
              <a:rPr lang="de-DE" smtClean="0"/>
              <a:t>30.03.23</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2137A8E-A432-4008-8D04-B1CAA7A726DC}" type="slidenum">
              <a:rPr lang="de-DE" smtClean="0"/>
              <a:t>‹Nr.›</a:t>
            </a:fld>
            <a:endParaRPr lang="de-DE"/>
          </a:p>
        </p:txBody>
      </p:sp>
    </p:spTree>
    <p:extLst>
      <p:ext uri="{BB962C8B-B14F-4D97-AF65-F5344CB8AC3E}">
        <p14:creationId xmlns:p14="http://schemas.microsoft.com/office/powerpoint/2010/main" val="352787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26F45CF-84BD-4736-ACC2-29C658A9A7E1}" type="datetimeFigureOut">
              <a:rPr lang="de-DE" smtClean="0"/>
              <a:pPr/>
              <a:t>30.03.23</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3E8EB8D-37C6-460A-A7C9-CF53AD5CDCFE}" type="slidenum">
              <a:rPr lang="de-DE" smtClean="0"/>
              <a:pPr/>
              <a:t>‹Nr.›</a:t>
            </a:fld>
            <a:endParaRPr lang="de-DE"/>
          </a:p>
        </p:txBody>
      </p:sp>
    </p:spTree>
    <p:extLst>
      <p:ext uri="{BB962C8B-B14F-4D97-AF65-F5344CB8AC3E}">
        <p14:creationId xmlns:p14="http://schemas.microsoft.com/office/powerpoint/2010/main" val="373706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23E8EB8D-37C6-460A-A7C9-CF53AD5CDCFE}" type="slidenum">
              <a:rPr lang="de-DE" smtClean="0"/>
              <a:pPr/>
              <a:t>2</a:t>
            </a:fld>
            <a:endParaRPr lang="de-DE"/>
          </a:p>
        </p:txBody>
      </p:sp>
    </p:spTree>
    <p:extLst>
      <p:ext uri="{BB962C8B-B14F-4D97-AF65-F5344CB8AC3E}">
        <p14:creationId xmlns:p14="http://schemas.microsoft.com/office/powerpoint/2010/main" val="53506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Schlüsselqualifikationen – im </a:t>
            </a:r>
            <a:r>
              <a:rPr lang="de-DE" b="0" dirty="0"/>
              <a:t>U</a:t>
            </a:r>
            <a:r>
              <a:rPr lang="de-DE" dirty="0"/>
              <a:t>mgang mit ausländischen Gästen in Wiesbaden als auch auf der gesamten Reise im Rahmen des Gegenbesuchs üben die Schüler dabei insbesondere ihre Sozialkompetenzen (Vielzahl von ungewohnten, teils schwierigen Situationen im Umgang mit fremden Menschen mit angemessenen Verhaltensweisen)</a:t>
            </a:r>
          </a:p>
          <a:p>
            <a:r>
              <a:rPr lang="de-DE" dirty="0"/>
              <a:t>Idealer Lernort =&gt; direkt vor Ort im Zielsprachenland müssen die Schüler ihre Französischkenntnisse unter Beweis stellen, da sie – vor allem in den Gastfamilien – gar keine andere Wahl haben, als ihr Französisch anzuwenden. Dabei werden alle so </a:t>
            </a:r>
            <a:r>
              <a:rPr lang="de-DE" b="1" dirty="0"/>
              <a:t>Sprachfertigkeiten</a:t>
            </a:r>
            <a:r>
              <a:rPr lang="de-DE" dirty="0"/>
              <a:t> gefordert und gefördert (Lesen, Hören, Sprechen, Schreiben). </a:t>
            </a:r>
          </a:p>
          <a:p>
            <a:r>
              <a:rPr lang="de-DE" dirty="0"/>
              <a:t>Erlebnis eines Schüleraustausches = unschätzbarer Wert für die </a:t>
            </a:r>
            <a:r>
              <a:rPr lang="de-DE" b="1" dirty="0"/>
              <a:t>Motivation</a:t>
            </a:r>
            <a:r>
              <a:rPr lang="de-DE" dirty="0"/>
              <a:t> der Schüler. In der authentischen Umgebung kann das Interesse für fremde Kulturen geweckt werden. </a:t>
            </a:r>
          </a:p>
        </p:txBody>
      </p:sp>
      <p:sp>
        <p:nvSpPr>
          <p:cNvPr id="4" name="Foliennummernplatzhalter 3"/>
          <p:cNvSpPr>
            <a:spLocks noGrp="1"/>
          </p:cNvSpPr>
          <p:nvPr>
            <p:ph type="sldNum" sz="quarter" idx="10"/>
          </p:nvPr>
        </p:nvSpPr>
        <p:spPr/>
        <p:txBody>
          <a:bodyPr/>
          <a:lstStyle/>
          <a:p>
            <a:fld id="{23E8EB8D-37C6-460A-A7C9-CF53AD5CDCFE}" type="slidenum">
              <a:rPr lang="de-DE" smtClean="0"/>
              <a:pPr/>
              <a:t>3</a:t>
            </a:fld>
            <a:endParaRPr lang="de-DE"/>
          </a:p>
        </p:txBody>
      </p:sp>
    </p:spTree>
    <p:extLst>
      <p:ext uri="{BB962C8B-B14F-4D97-AF65-F5344CB8AC3E}">
        <p14:creationId xmlns:p14="http://schemas.microsoft.com/office/powerpoint/2010/main" val="34377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23E8EB8D-37C6-460A-A7C9-CF53AD5CDCFE}" type="slidenum">
              <a:rPr lang="de-DE" smtClean="0"/>
              <a:pPr/>
              <a:t>5</a:t>
            </a:fld>
            <a:endParaRPr lang="de-DE"/>
          </a:p>
        </p:txBody>
      </p:sp>
    </p:spTree>
    <p:extLst>
      <p:ext uri="{BB962C8B-B14F-4D97-AF65-F5344CB8AC3E}">
        <p14:creationId xmlns:p14="http://schemas.microsoft.com/office/powerpoint/2010/main" val="101968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E8EB8D-37C6-460A-A7C9-CF53AD5CDCFE}" type="slidenum">
              <a:rPr lang="de-DE" smtClean="0"/>
              <a:pPr/>
              <a:t>8</a:t>
            </a:fld>
            <a:endParaRPr lang="de-DE"/>
          </a:p>
        </p:txBody>
      </p:sp>
    </p:spTree>
    <p:extLst>
      <p:ext uri="{BB962C8B-B14F-4D97-AF65-F5344CB8AC3E}">
        <p14:creationId xmlns:p14="http://schemas.microsoft.com/office/powerpoint/2010/main" val="253414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E8EB8D-37C6-460A-A7C9-CF53AD5CDCFE}" type="slidenum">
              <a:rPr lang="de-DE" smtClean="0"/>
              <a:pPr/>
              <a:t>11</a:t>
            </a:fld>
            <a:endParaRPr lang="de-DE"/>
          </a:p>
        </p:txBody>
      </p:sp>
    </p:spTree>
    <p:extLst>
      <p:ext uri="{BB962C8B-B14F-4D97-AF65-F5344CB8AC3E}">
        <p14:creationId xmlns:p14="http://schemas.microsoft.com/office/powerpoint/2010/main" val="78044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8EB8D-37C6-460A-A7C9-CF53AD5CDCFE}" type="slidenum">
              <a:rPr lang="de-DE" smtClean="0"/>
              <a:pPr/>
              <a:t>19</a:t>
            </a:fld>
            <a:endParaRPr lang="de-DE"/>
          </a:p>
        </p:txBody>
      </p:sp>
    </p:spTree>
    <p:extLst>
      <p:ext uri="{BB962C8B-B14F-4D97-AF65-F5344CB8AC3E}">
        <p14:creationId xmlns:p14="http://schemas.microsoft.com/office/powerpoint/2010/main" val="42537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6EFA8D2-AAFD-4EE4-8D05-503DBAA577CF}" type="datetimeFigureOut">
              <a:rPr lang="de-DE" smtClean="0"/>
              <a:pPr/>
              <a:t>30.03.23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12408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EFA8D2-AAFD-4EE4-8D05-503DBAA577CF}" type="datetimeFigureOut">
              <a:rPr lang="de-DE" smtClean="0"/>
              <a:pPr/>
              <a:t>30.03.23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24258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EFA8D2-AAFD-4EE4-8D05-503DBAA577CF}" type="datetimeFigureOut">
              <a:rPr lang="de-DE" smtClean="0"/>
              <a:pPr/>
              <a:t>30.03.23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311491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50938" y="214313"/>
            <a:ext cx="7793037" cy="1462087"/>
          </a:xfrm>
        </p:spPr>
        <p:txBody>
          <a:bodyPr/>
          <a:lstStyle/>
          <a:p>
            <a:r>
              <a:rPr lang="de-DE"/>
              <a:t>Titelmasterformat durch Klicken bearbeiten</a:t>
            </a:r>
          </a:p>
        </p:txBody>
      </p:sp>
      <p:sp>
        <p:nvSpPr>
          <p:cNvPr id="3" name="Textplatzhalter 2"/>
          <p:cNvSpPr>
            <a:spLocks noGrp="1"/>
          </p:cNvSpPr>
          <p:nvPr>
            <p:ph type="body" sz="half" idx="1"/>
          </p:nvPr>
        </p:nvSpPr>
        <p:spPr>
          <a:xfrm>
            <a:off x="1182688" y="2017713"/>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45088" y="2017713"/>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fld id="{30952ACD-D236-4147-8E85-499FADA3CB44}" type="slidenum">
              <a:rPr lang="de-DE"/>
              <a:pPr>
                <a:defRPr/>
              </a:pPr>
              <a:t>‹Nr.›</a:t>
            </a:fld>
            <a:endParaRPr lang="de-DE"/>
          </a:p>
        </p:txBody>
      </p:sp>
    </p:spTree>
    <p:extLst>
      <p:ext uri="{BB962C8B-B14F-4D97-AF65-F5344CB8AC3E}">
        <p14:creationId xmlns:p14="http://schemas.microsoft.com/office/powerpoint/2010/main" val="194607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EFA8D2-AAFD-4EE4-8D05-503DBAA577CF}" type="datetimeFigureOut">
              <a:rPr lang="de-DE" smtClean="0"/>
              <a:pPr/>
              <a:t>30.03.23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329229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6EFA8D2-AAFD-4EE4-8D05-503DBAA577CF}" type="datetimeFigureOut">
              <a:rPr lang="de-DE" smtClean="0"/>
              <a:pPr/>
              <a:t>30.03.23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9660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6EFA8D2-AAFD-4EE4-8D05-503DBAA577CF}" type="datetimeFigureOut">
              <a:rPr lang="de-DE" smtClean="0"/>
              <a:pPr/>
              <a:t>30.03.23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19550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6EFA8D2-AAFD-4EE4-8D05-503DBAA577CF}" type="datetimeFigureOut">
              <a:rPr lang="de-DE" smtClean="0"/>
              <a:pPr/>
              <a:t>30.03.23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78085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6EFA8D2-AAFD-4EE4-8D05-503DBAA577CF}" type="datetimeFigureOut">
              <a:rPr lang="de-DE" smtClean="0"/>
              <a:pPr/>
              <a:t>30.03.23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209241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EFA8D2-AAFD-4EE4-8D05-503DBAA577CF}" type="datetimeFigureOut">
              <a:rPr lang="de-DE" smtClean="0"/>
              <a:pPr/>
              <a:t>30.03.23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161631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6EFA8D2-AAFD-4EE4-8D05-503DBAA577CF}" type="datetimeFigureOut">
              <a:rPr lang="de-DE" smtClean="0"/>
              <a:pPr/>
              <a:t>30.03.23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4213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6EFA8D2-AAFD-4EE4-8D05-503DBAA577CF}" type="datetimeFigureOut">
              <a:rPr lang="de-DE" smtClean="0"/>
              <a:pPr/>
              <a:t>30.03.23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7B286-311D-44D3-947C-12958BED6408}" type="slidenum">
              <a:rPr lang="de-DE" smtClean="0"/>
              <a:pPr/>
              <a:t>‹Nr.›</a:t>
            </a:fld>
            <a:endParaRPr lang="de-DE"/>
          </a:p>
        </p:txBody>
      </p:sp>
    </p:spTree>
    <p:extLst>
      <p:ext uri="{BB962C8B-B14F-4D97-AF65-F5344CB8AC3E}">
        <p14:creationId xmlns:p14="http://schemas.microsoft.com/office/powerpoint/2010/main" val="368274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FA8D2-AAFD-4EE4-8D05-503DBAA577CF}" type="datetimeFigureOut">
              <a:rPr lang="de-DE" smtClean="0"/>
              <a:pPr/>
              <a:t>30.03.23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7B286-311D-44D3-947C-12958BED6408}" type="slidenum">
              <a:rPr lang="de-DE" smtClean="0"/>
              <a:pPr/>
              <a:t>‹Nr.›</a:t>
            </a:fld>
            <a:endParaRPr lang="de-DE"/>
          </a:p>
        </p:txBody>
      </p:sp>
    </p:spTree>
    <p:extLst>
      <p:ext uri="{BB962C8B-B14F-4D97-AF65-F5344CB8AC3E}">
        <p14:creationId xmlns:p14="http://schemas.microsoft.com/office/powerpoint/2010/main" val="260661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ichaela.kugler@msedu.gutenberg-gym.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628800"/>
            <a:ext cx="7772400" cy="1470025"/>
          </a:xfrm>
        </p:spPr>
        <p:txBody>
          <a:bodyPr>
            <a:normAutofit fontScale="90000"/>
          </a:bodyPr>
          <a:lstStyle/>
          <a:p>
            <a:r>
              <a:rPr lang="de-DE" dirty="0"/>
              <a:t>Der französischsprachige Austausch an der Gutenbergschule Wiesbaden</a:t>
            </a:r>
          </a:p>
        </p:txBody>
      </p:sp>
      <p:sp>
        <p:nvSpPr>
          <p:cNvPr id="3" name="Untertitel 2"/>
          <p:cNvSpPr>
            <a:spLocks noGrp="1"/>
          </p:cNvSpPr>
          <p:nvPr>
            <p:ph type="subTitle" idx="1"/>
          </p:nvPr>
        </p:nvSpPr>
        <p:spPr>
          <a:xfrm>
            <a:off x="696516" y="3284984"/>
            <a:ext cx="7560840" cy="3096344"/>
          </a:xfrm>
        </p:spPr>
        <p:txBody>
          <a:bodyPr>
            <a:normAutofit/>
          </a:bodyPr>
          <a:lstStyle/>
          <a:p>
            <a:r>
              <a:rPr lang="de-DE" sz="3600" b="1" dirty="0">
                <a:solidFill>
                  <a:schemeClr val="tx1"/>
                </a:solidFill>
              </a:rPr>
              <a:t>Austausch in </a:t>
            </a:r>
          </a:p>
          <a:p>
            <a:r>
              <a:rPr lang="de-DE" sz="3600" b="1" dirty="0">
                <a:solidFill>
                  <a:schemeClr val="tx1"/>
                </a:solidFill>
              </a:rPr>
              <a:t>der Unterstufe, </a:t>
            </a:r>
          </a:p>
          <a:p>
            <a:r>
              <a:rPr lang="de-DE" sz="3600" b="1" dirty="0">
                <a:solidFill>
                  <a:schemeClr val="tx1"/>
                </a:solidFill>
              </a:rPr>
              <a:t>der Mittelstufe</a:t>
            </a:r>
          </a:p>
          <a:p>
            <a:r>
              <a:rPr lang="de-DE" sz="3600" b="1" dirty="0">
                <a:solidFill>
                  <a:schemeClr val="tx1"/>
                </a:solidFill>
              </a:rPr>
              <a:t> und der Oberstufe</a:t>
            </a:r>
          </a:p>
          <a:p>
            <a:endParaRPr lang="de-DE" dirty="0"/>
          </a:p>
        </p:txBody>
      </p:sp>
      <p:sp>
        <p:nvSpPr>
          <p:cNvPr id="4" name="Textfeld 3"/>
          <p:cNvSpPr txBox="1"/>
          <p:nvPr/>
        </p:nvSpPr>
        <p:spPr>
          <a:xfrm>
            <a:off x="2699792" y="445314"/>
            <a:ext cx="4896544" cy="400110"/>
          </a:xfrm>
          <a:prstGeom prst="rect">
            <a:avLst/>
          </a:prstGeom>
          <a:noFill/>
        </p:spPr>
        <p:txBody>
          <a:bodyPr wrap="square" rtlCol="0">
            <a:spAutoFit/>
          </a:bodyPr>
          <a:lstStyle/>
          <a:p>
            <a:pPr algn="ctr"/>
            <a:r>
              <a:rPr lang="de-DE" sz="2000" b="1" dirty="0">
                <a:latin typeface="Lucida Calligraphy" pitchFamily="66" charset="0"/>
              </a:rPr>
              <a:t>Gutenbergschule Wiesbaden</a:t>
            </a:r>
          </a:p>
        </p:txBody>
      </p:sp>
    </p:spTree>
    <p:extLst>
      <p:ext uri="{BB962C8B-B14F-4D97-AF65-F5344CB8AC3E}">
        <p14:creationId xmlns:p14="http://schemas.microsoft.com/office/powerpoint/2010/main" val="9314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1824"/>
            <a:ext cx="8229600" cy="1143000"/>
          </a:xfrm>
        </p:spPr>
        <p:txBody>
          <a:bodyPr/>
          <a:lstStyle/>
          <a:p>
            <a:pPr eaLnBrk="1" hangingPunct="1"/>
            <a:r>
              <a:rPr lang="de-DE" dirty="0"/>
              <a:t>Ablauf des Austauschs</a:t>
            </a:r>
          </a:p>
        </p:txBody>
      </p:sp>
      <p:sp>
        <p:nvSpPr>
          <p:cNvPr id="13315" name="Rectangle 3"/>
          <p:cNvSpPr>
            <a:spLocks noGrp="1" noChangeArrowheads="1"/>
          </p:cNvSpPr>
          <p:nvPr>
            <p:ph type="body" idx="1"/>
          </p:nvPr>
        </p:nvSpPr>
        <p:spPr>
          <a:xfrm>
            <a:off x="457200" y="1772816"/>
            <a:ext cx="8579296" cy="4824536"/>
          </a:xfrm>
        </p:spPr>
        <p:txBody>
          <a:bodyPr>
            <a:normAutofit/>
          </a:bodyPr>
          <a:lstStyle/>
          <a:p>
            <a:r>
              <a:rPr lang="de-DE" sz="2800" dirty="0"/>
              <a:t>Anmeldebogen herunterladen und am Computer ausfüllen. Abgabe der ausgedruckten Anmeldeformulare beim Französischlehrer bis Freitag </a:t>
            </a:r>
            <a:r>
              <a:rPr lang="de-DE" sz="2800" b="1" dirty="0"/>
              <a:t>12.5.2023</a:t>
            </a:r>
          </a:p>
          <a:p>
            <a:endParaRPr lang="de-DE" sz="2800" dirty="0"/>
          </a:p>
          <a:p>
            <a:r>
              <a:rPr lang="de-DE" sz="2800" dirty="0"/>
              <a:t>Zuordnung der Partner und Kontaktaufnahme: </a:t>
            </a:r>
            <a:r>
              <a:rPr lang="de-DE" sz="2800" dirty="0" err="1"/>
              <a:t>SuS</a:t>
            </a:r>
            <a:r>
              <a:rPr lang="de-DE" sz="2800" dirty="0"/>
              <a:t> lernen sich vor dem Austausch bereits kennen (Internet, Telefon, Brief…)</a:t>
            </a:r>
          </a:p>
          <a:p>
            <a:pPr marL="0" indent="0">
              <a:buNone/>
            </a:pPr>
            <a:endParaRPr lang="de-DE" sz="2800" dirty="0"/>
          </a:p>
          <a:p>
            <a:r>
              <a:rPr lang="de-DE" sz="2800" dirty="0"/>
              <a:t>Langfristige Austauschvorbereitung im Unterricht</a:t>
            </a:r>
          </a:p>
        </p:txBody>
      </p:sp>
    </p:spTree>
    <p:extLst>
      <p:ext uri="{BB962C8B-B14F-4D97-AF65-F5344CB8AC3E}">
        <p14:creationId xmlns:p14="http://schemas.microsoft.com/office/powerpoint/2010/main" val="7233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 calcmode="lin" valueType="num">
                                      <p:cBhvr additive="base">
                                        <p:cTn id="19"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1824"/>
            <a:ext cx="8229600" cy="1143000"/>
          </a:xfrm>
        </p:spPr>
        <p:txBody>
          <a:bodyPr/>
          <a:lstStyle/>
          <a:p>
            <a:pPr eaLnBrk="1" hangingPunct="1"/>
            <a:r>
              <a:rPr lang="de-DE"/>
              <a:t>Ablauf des Austauschs</a:t>
            </a:r>
          </a:p>
        </p:txBody>
      </p:sp>
      <p:sp>
        <p:nvSpPr>
          <p:cNvPr id="13315" name="Rectangle 3"/>
          <p:cNvSpPr>
            <a:spLocks noGrp="1" noChangeArrowheads="1"/>
          </p:cNvSpPr>
          <p:nvPr>
            <p:ph type="body" idx="1"/>
          </p:nvPr>
        </p:nvSpPr>
        <p:spPr>
          <a:xfrm>
            <a:off x="457200" y="1772816"/>
            <a:ext cx="8579296" cy="4824536"/>
          </a:xfrm>
        </p:spPr>
        <p:txBody>
          <a:bodyPr/>
          <a:lstStyle/>
          <a:p>
            <a:pPr eaLnBrk="1" hangingPunct="1"/>
            <a:r>
              <a:rPr lang="de-DE"/>
              <a:t>Termine (voraussichtlich):</a:t>
            </a:r>
            <a:endParaRPr lang="de-DE" sz="2800" dirty="0"/>
          </a:p>
          <a:p>
            <a:pPr eaLnBrk="1" hangingPunct="1">
              <a:buFont typeface="Wingdings" pitchFamily="2" charset="2"/>
              <a:buNone/>
            </a:pPr>
            <a:r>
              <a:rPr lang="de-DE" sz="2800" b="1" dirty="0"/>
              <a:t>Besuch in WI</a:t>
            </a:r>
            <a:r>
              <a:rPr lang="de-DE" sz="2800" b="1"/>
              <a:t>:    Sa </a:t>
            </a:r>
            <a:r>
              <a:rPr lang="de-DE" sz="2800" b="1" dirty="0"/>
              <a:t>23.09.23- Fr 29.9.23</a:t>
            </a:r>
          </a:p>
          <a:p>
            <a:pPr eaLnBrk="1" hangingPunct="1">
              <a:buFont typeface="Wingdings" pitchFamily="2" charset="2"/>
              <a:buNone/>
            </a:pPr>
            <a:r>
              <a:rPr lang="de-DE" sz="2800" b="1" dirty="0"/>
              <a:t>Gegenbesuch:   Sa 09.03.24 - Fr 15.03.24 (Montreux)</a:t>
            </a:r>
          </a:p>
          <a:p>
            <a:pPr eaLnBrk="1" hangingPunct="1">
              <a:buFont typeface="Wingdings" pitchFamily="2" charset="2"/>
              <a:buNone/>
            </a:pPr>
            <a:r>
              <a:rPr lang="de-DE" sz="2800" b="1" dirty="0"/>
              <a:t>			      </a:t>
            </a:r>
            <a:r>
              <a:rPr lang="de-DE" sz="2800" b="1"/>
              <a:t>Mo 11.03.24 - So </a:t>
            </a:r>
            <a:r>
              <a:rPr lang="de-DE" sz="2800" b="1" dirty="0"/>
              <a:t>17.03.24 (</a:t>
            </a:r>
            <a:r>
              <a:rPr lang="de-DE" sz="2800" b="1" dirty="0" err="1"/>
              <a:t>Nouvion</a:t>
            </a:r>
            <a:r>
              <a:rPr lang="de-DE" sz="2800" b="1"/>
              <a:t>)</a:t>
            </a:r>
            <a:endParaRPr lang="de-DE" sz="2800" b="1" dirty="0"/>
          </a:p>
          <a:p>
            <a:pPr eaLnBrk="1" hangingPunct="1"/>
            <a:r>
              <a:rPr lang="de-DE" dirty="0"/>
              <a:t>Kosten: ca. 150 € (beide Wochen): </a:t>
            </a:r>
          </a:p>
          <a:p>
            <a:pPr marL="0" indent="0" eaLnBrk="1" hangingPunct="1">
              <a:buNone/>
            </a:pPr>
            <a:r>
              <a:rPr lang="de-DE" dirty="0"/>
              <a:t>    Programm in Wiesbaden für Deutsche und Gäste (Fahrten / Eintritte) + Bus für den Gegenbesuch</a:t>
            </a:r>
          </a:p>
        </p:txBody>
      </p:sp>
    </p:spTree>
    <p:extLst>
      <p:ext uri="{BB962C8B-B14F-4D97-AF65-F5344CB8AC3E}">
        <p14:creationId xmlns:p14="http://schemas.microsoft.com/office/powerpoint/2010/main" val="7233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430" y="692696"/>
            <a:ext cx="8229600" cy="1008112"/>
          </a:xfrm>
        </p:spPr>
        <p:txBody>
          <a:bodyPr/>
          <a:lstStyle/>
          <a:p>
            <a:r>
              <a:rPr lang="de-DE" dirty="0"/>
              <a:t>Programm des Austauschs</a:t>
            </a:r>
          </a:p>
        </p:txBody>
      </p:sp>
      <p:sp>
        <p:nvSpPr>
          <p:cNvPr id="3" name="Inhaltsplatzhalter 2"/>
          <p:cNvSpPr>
            <a:spLocks noGrp="1"/>
          </p:cNvSpPr>
          <p:nvPr>
            <p:ph idx="1"/>
          </p:nvPr>
        </p:nvSpPr>
        <p:spPr/>
        <p:txBody>
          <a:bodyPr>
            <a:normAutofit fontScale="92500" lnSpcReduction="10000"/>
          </a:bodyPr>
          <a:lstStyle/>
          <a:p>
            <a:r>
              <a:rPr lang="de-DE" dirty="0"/>
              <a:t>Beispiel für Programm in Wiesbaden:</a:t>
            </a:r>
          </a:p>
          <a:p>
            <a:pPr marL="0" indent="0">
              <a:buNone/>
            </a:pPr>
            <a:r>
              <a:rPr lang="de-DE" dirty="0"/>
              <a:t> 	</a:t>
            </a:r>
            <a:r>
              <a:rPr lang="de-DE" sz="2400" dirty="0"/>
              <a:t>-</a:t>
            </a:r>
            <a:r>
              <a:rPr lang="de-DE" sz="2400" dirty="0" err="1"/>
              <a:t>Kennenlernspiele</a:t>
            </a:r>
            <a:r>
              <a:rPr lang="de-DE" sz="2400" dirty="0"/>
              <a:t> und Stadtrallye</a:t>
            </a:r>
          </a:p>
          <a:p>
            <a:pPr marL="0" indent="0">
              <a:buNone/>
            </a:pPr>
            <a:r>
              <a:rPr lang="de-DE" sz="2400" dirty="0"/>
              <a:t>	-</a:t>
            </a:r>
            <a:r>
              <a:rPr lang="de-DE" sz="2400" dirty="0" err="1"/>
              <a:t>Experiminta</a:t>
            </a:r>
            <a:r>
              <a:rPr lang="de-DE" sz="2400" dirty="0"/>
              <a:t> in Frankfurt</a:t>
            </a:r>
          </a:p>
          <a:p>
            <a:pPr marL="0" indent="0">
              <a:buNone/>
            </a:pPr>
            <a:r>
              <a:rPr lang="de-DE" sz="2400" dirty="0"/>
              <a:t>	-Minigolf in Mainz</a:t>
            </a:r>
          </a:p>
          <a:p>
            <a:pPr marL="0" indent="0">
              <a:buNone/>
            </a:pPr>
            <a:r>
              <a:rPr lang="de-DE" sz="2400" dirty="0"/>
              <a:t>	-Rüdesheim</a:t>
            </a:r>
          </a:p>
          <a:p>
            <a:pPr marL="0" indent="0">
              <a:buNone/>
            </a:pPr>
            <a:r>
              <a:rPr lang="de-DE" sz="2400" dirty="0"/>
              <a:t>	-Kletterwald</a:t>
            </a:r>
          </a:p>
          <a:p>
            <a:r>
              <a:rPr lang="de-DE" sz="2400" dirty="0"/>
              <a:t>Zeitlicher Rahmen: </a:t>
            </a:r>
          </a:p>
          <a:p>
            <a:pPr marL="0" indent="0">
              <a:buNone/>
            </a:pPr>
            <a:r>
              <a:rPr lang="de-DE" sz="2400" dirty="0"/>
              <a:t>	Kernzeit ca.1.-6. Std.; 1 Nachmittag bis ca. 15/16h</a:t>
            </a:r>
          </a:p>
          <a:p>
            <a:r>
              <a:rPr lang="de-DE" sz="2400" dirty="0"/>
              <a:t>Es wird kein kostspieliges und zeitaufwendiges </a:t>
            </a:r>
            <a:r>
              <a:rPr lang="de-DE" sz="2400" dirty="0" err="1"/>
              <a:t>Zusatzprogrammder</a:t>
            </a:r>
            <a:r>
              <a:rPr lang="de-DE" sz="2400" dirty="0"/>
              <a:t> Eltern  (und auch kein extra Zimmer) erwartet! Normaler Familienalltag ist oft aufschlussreicher.</a:t>
            </a:r>
          </a:p>
        </p:txBody>
      </p:sp>
    </p:spTree>
    <p:extLst>
      <p:ext uri="{BB962C8B-B14F-4D97-AF65-F5344CB8AC3E}">
        <p14:creationId xmlns:p14="http://schemas.microsoft.com/office/powerpoint/2010/main" val="123296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20688"/>
            <a:ext cx="8229600" cy="1143000"/>
          </a:xfrm>
        </p:spPr>
        <p:txBody>
          <a:bodyPr/>
          <a:lstStyle/>
          <a:p>
            <a:r>
              <a:rPr lang="de-DE" dirty="0"/>
              <a:t>Prinzipien des Austauschs</a:t>
            </a:r>
          </a:p>
        </p:txBody>
      </p:sp>
      <p:sp>
        <p:nvSpPr>
          <p:cNvPr id="3" name="Inhaltsplatzhalter 2"/>
          <p:cNvSpPr>
            <a:spLocks noGrp="1"/>
          </p:cNvSpPr>
          <p:nvPr>
            <p:ph idx="1"/>
          </p:nvPr>
        </p:nvSpPr>
        <p:spPr>
          <a:xfrm>
            <a:off x="421196" y="1484784"/>
            <a:ext cx="8301608" cy="4905672"/>
          </a:xfrm>
        </p:spPr>
        <p:txBody>
          <a:bodyPr>
            <a:noAutofit/>
          </a:bodyPr>
          <a:lstStyle/>
          <a:p>
            <a:r>
              <a:rPr lang="de-DE" sz="2800" dirty="0"/>
              <a:t>Deutsch als „Verkehrssprache“ während des Besuchs in Wiesbaden (! Franzosen haben erst 1 Jahr Deutsch)</a:t>
            </a:r>
          </a:p>
          <a:p>
            <a:r>
              <a:rPr lang="de-DE" sz="2800" dirty="0"/>
              <a:t>Religionsfreiheit</a:t>
            </a:r>
          </a:p>
          <a:p>
            <a:r>
              <a:rPr lang="de-DE" sz="2800" dirty="0"/>
              <a:t>Gute Verpflegung der Kinder (Frühstück, Lunchpakete) </a:t>
            </a:r>
          </a:p>
          <a:p>
            <a:r>
              <a:rPr lang="de-DE" sz="2800" dirty="0"/>
              <a:t>Programm für den Partner am 1. Wochenende in der Familie (bzw. </a:t>
            </a:r>
            <a:r>
              <a:rPr lang="de-DE" sz="2800"/>
              <a:t>Beteiligung am Familienleben)</a:t>
            </a:r>
            <a:endParaRPr lang="de-DE" sz="2800" dirty="0"/>
          </a:p>
          <a:p>
            <a:r>
              <a:rPr lang="de-DE" sz="2800" b="1" dirty="0"/>
              <a:t>Verlässliche Teilnahme an beiden Wochen! </a:t>
            </a:r>
            <a:r>
              <a:rPr lang="de-DE" sz="2800" dirty="0"/>
              <a:t>Rücktritt nur in begründeten Ausnahmefällen möglich. Probleme bitte zeitnah kommunizieren!</a:t>
            </a:r>
          </a:p>
        </p:txBody>
      </p:sp>
    </p:spTree>
    <p:extLst>
      <p:ext uri="{BB962C8B-B14F-4D97-AF65-F5344CB8AC3E}">
        <p14:creationId xmlns:p14="http://schemas.microsoft.com/office/powerpoint/2010/main" val="122173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778694"/>
            <a:ext cx="8219256"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Leistungen der GBS</a:t>
            </a:r>
          </a:p>
        </p:txBody>
      </p:sp>
      <p:sp>
        <p:nvSpPr>
          <p:cNvPr id="5" name="Rechteck 4"/>
          <p:cNvSpPr/>
          <p:nvPr/>
        </p:nvSpPr>
        <p:spPr>
          <a:xfrm>
            <a:off x="450776" y="1761314"/>
            <a:ext cx="8352928" cy="4832092"/>
          </a:xfrm>
          <a:prstGeom prst="rect">
            <a:avLst/>
          </a:prstGeom>
        </p:spPr>
        <p:txBody>
          <a:bodyPr wrap="square">
            <a:spAutoFit/>
          </a:bodyPr>
          <a:lstStyle/>
          <a:p>
            <a:pPr marL="342900" lvl="0" indent="-342900">
              <a:spcBef>
                <a:spcPct val="20000"/>
              </a:spcBef>
              <a:buSzPct val="125000"/>
              <a:buBlip>
                <a:blip r:embed="rId2"/>
              </a:buBlip>
            </a:pPr>
            <a:r>
              <a:rPr lang="de-DE" sz="2800" dirty="0">
                <a:solidFill>
                  <a:prstClr val="black"/>
                </a:solidFill>
              </a:rPr>
              <a:t>Sprachliche und pädagogische Vorbereitung des Austauschs </a:t>
            </a:r>
          </a:p>
          <a:p>
            <a:pPr marL="342900" lvl="0" indent="-342900">
              <a:spcBef>
                <a:spcPct val="20000"/>
              </a:spcBef>
              <a:buSzPct val="125000"/>
              <a:buBlip>
                <a:blip r:embed="rId2"/>
              </a:buBlip>
            </a:pPr>
            <a:r>
              <a:rPr lang="de-DE" sz="2800" dirty="0">
                <a:solidFill>
                  <a:prstClr val="black"/>
                </a:solidFill>
              </a:rPr>
              <a:t>Zuordnung von Austauschpaaren in Zusammenarbeit mit den Kollegen der Partnerschulen</a:t>
            </a:r>
          </a:p>
          <a:p>
            <a:pPr marL="342900" lvl="0" indent="-342900">
              <a:spcBef>
                <a:spcPct val="20000"/>
              </a:spcBef>
              <a:buSzPct val="125000"/>
              <a:buBlip>
                <a:blip r:embed="rId2"/>
              </a:buBlip>
            </a:pPr>
            <a:r>
              <a:rPr lang="de-DE" sz="2800" dirty="0">
                <a:solidFill>
                  <a:prstClr val="black"/>
                </a:solidFill>
              </a:rPr>
              <a:t>Betreuungen während der Anreise bzw. Aufenthalte</a:t>
            </a:r>
          </a:p>
          <a:p>
            <a:pPr marL="342900" lvl="0" indent="-342900">
              <a:spcBef>
                <a:spcPct val="20000"/>
              </a:spcBef>
              <a:buSzPct val="125000"/>
              <a:buBlip>
                <a:blip r:embed="rId2"/>
              </a:buBlip>
            </a:pPr>
            <a:r>
              <a:rPr lang="de-DE" sz="2800" dirty="0">
                <a:solidFill>
                  <a:prstClr val="black"/>
                </a:solidFill>
              </a:rPr>
              <a:t>Organisation der Fahrten</a:t>
            </a:r>
          </a:p>
          <a:p>
            <a:pPr marL="342900" lvl="0" indent="-342900">
              <a:spcBef>
                <a:spcPct val="20000"/>
              </a:spcBef>
              <a:buSzPct val="125000"/>
              <a:buBlip>
                <a:blip r:embed="rId2"/>
              </a:buBlip>
            </a:pPr>
            <a:r>
              <a:rPr lang="de-DE" sz="2800" dirty="0">
                <a:solidFill>
                  <a:prstClr val="black"/>
                </a:solidFill>
              </a:rPr>
              <a:t>Organisation von Programmpunkten</a:t>
            </a:r>
          </a:p>
          <a:p>
            <a:pPr marL="342900" lvl="0" indent="-342900">
              <a:spcBef>
                <a:spcPct val="20000"/>
              </a:spcBef>
              <a:buSzPct val="125000"/>
              <a:buBlip>
                <a:blip r:embed="rId2"/>
              </a:buBlip>
            </a:pPr>
            <a:r>
              <a:rPr lang="de-DE" sz="2800" dirty="0">
                <a:solidFill>
                  <a:prstClr val="black"/>
                </a:solidFill>
              </a:rPr>
              <a:t>Organisation von Gästekarten (kostenloser Nahverkehr, freier Eintritt in Schwimmbädern, Ermäßigungen für Museen etc.)</a:t>
            </a:r>
          </a:p>
        </p:txBody>
      </p:sp>
      <p:sp>
        <p:nvSpPr>
          <p:cNvPr id="6" name="Textfeld 5"/>
          <p:cNvSpPr txBox="1"/>
          <p:nvPr/>
        </p:nvSpPr>
        <p:spPr>
          <a:xfrm>
            <a:off x="2699792" y="332656"/>
            <a:ext cx="4896544" cy="400110"/>
          </a:xfrm>
          <a:prstGeom prst="rect">
            <a:avLst/>
          </a:prstGeom>
          <a:noFill/>
        </p:spPr>
        <p:txBody>
          <a:bodyPr wrap="square" rtlCol="0">
            <a:spAutoFit/>
          </a:bodyPr>
          <a:lstStyle/>
          <a:p>
            <a:pPr algn="ctr"/>
            <a:r>
              <a:rPr lang="de-DE" sz="2000" b="1" dirty="0">
                <a:latin typeface="Lucida Calligraphy" pitchFamily="66" charset="0"/>
              </a:rPr>
              <a:t>Gutenbergschule Wiesbaden</a:t>
            </a:r>
          </a:p>
        </p:txBody>
      </p:sp>
    </p:spTree>
    <p:extLst>
      <p:ext uri="{BB962C8B-B14F-4D97-AF65-F5344CB8AC3E}">
        <p14:creationId xmlns:p14="http://schemas.microsoft.com/office/powerpoint/2010/main" val="39433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3" dur="2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8"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229600" cy="936104"/>
          </a:xfrm>
        </p:spPr>
        <p:txBody>
          <a:bodyPr>
            <a:normAutofit fontScale="90000"/>
          </a:bodyPr>
          <a:lstStyle/>
          <a:p>
            <a:r>
              <a:rPr lang="de-DE" sz="4900" dirty="0"/>
              <a:t>Rolle der Lehrkraft</a:t>
            </a:r>
            <a:br>
              <a:rPr lang="de-DE" dirty="0"/>
            </a:br>
            <a:endParaRPr lang="de-DE" dirty="0"/>
          </a:p>
        </p:txBody>
      </p:sp>
      <p:sp>
        <p:nvSpPr>
          <p:cNvPr id="3" name="Inhaltsplatzhalter 2"/>
          <p:cNvSpPr>
            <a:spLocks noGrp="1"/>
          </p:cNvSpPr>
          <p:nvPr>
            <p:ph idx="1"/>
          </p:nvPr>
        </p:nvSpPr>
        <p:spPr>
          <a:xfrm>
            <a:off x="333872" y="1533043"/>
            <a:ext cx="8363272" cy="5085184"/>
          </a:xfrm>
        </p:spPr>
        <p:txBody>
          <a:bodyPr>
            <a:noAutofit/>
          </a:bodyPr>
          <a:lstStyle/>
          <a:p>
            <a:r>
              <a:rPr lang="de-DE" sz="2800" dirty="0"/>
              <a:t>Sie informiert, berät, gibt Hilfestellung in der Vorbereitungsphase</a:t>
            </a:r>
          </a:p>
          <a:p>
            <a:r>
              <a:rPr lang="de-DE" sz="2800" dirty="0"/>
              <a:t>Sie bereitet die </a:t>
            </a:r>
            <a:r>
              <a:rPr lang="de-DE" sz="2800" dirty="0" err="1"/>
              <a:t>SuS</a:t>
            </a:r>
            <a:r>
              <a:rPr lang="de-DE" sz="2800" dirty="0"/>
              <a:t> auf die Situation im Ausland sprachlich vor (Simulationen, Email-/Briefverkehr, Vokabelarbeit, etc.)</a:t>
            </a:r>
          </a:p>
          <a:p>
            <a:r>
              <a:rPr lang="de-DE" sz="2800" dirty="0"/>
              <a:t>Bereitet den Vertretungsunterricht für die Zeit des Austauschs vor- und nach</a:t>
            </a:r>
          </a:p>
          <a:p>
            <a:r>
              <a:rPr lang="de-DE" sz="2800" dirty="0"/>
              <a:t>Ist während des Auslandsaufenthaltes steter Ansprechpartner für die Belange der </a:t>
            </a:r>
            <a:r>
              <a:rPr lang="de-DE" sz="2800" dirty="0" err="1"/>
              <a:t>SuS</a:t>
            </a:r>
            <a:endParaRPr lang="de-DE" sz="2800" dirty="0"/>
          </a:p>
          <a:p>
            <a:r>
              <a:rPr lang="de-DE" sz="2800" dirty="0"/>
              <a:t>Kümmert sich um Ihren „Austauschkollegen“</a:t>
            </a:r>
          </a:p>
        </p:txBody>
      </p:sp>
    </p:spTree>
    <p:extLst>
      <p:ext uri="{BB962C8B-B14F-4D97-AF65-F5344CB8AC3E}">
        <p14:creationId xmlns:p14="http://schemas.microsoft.com/office/powerpoint/2010/main" val="16354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219BB-599F-4300-8C22-95583FCE46C3}"/>
              </a:ext>
            </a:extLst>
          </p:cNvPr>
          <p:cNvSpPr>
            <a:spLocks noGrp="1"/>
          </p:cNvSpPr>
          <p:nvPr>
            <p:ph type="title"/>
          </p:nvPr>
        </p:nvSpPr>
        <p:spPr/>
        <p:txBody>
          <a:bodyPr/>
          <a:lstStyle/>
          <a:p>
            <a:r>
              <a:rPr lang="de-DE" dirty="0"/>
              <a:t>     Aufgabe der Schüler</a:t>
            </a:r>
          </a:p>
        </p:txBody>
      </p:sp>
      <p:sp>
        <p:nvSpPr>
          <p:cNvPr id="3" name="Inhaltsplatzhalter 2">
            <a:extLst>
              <a:ext uri="{FF2B5EF4-FFF2-40B4-BE49-F238E27FC236}">
                <a16:creationId xmlns:a16="http://schemas.microsoft.com/office/drawing/2014/main" id="{3BB894C7-7438-460E-A647-69A1AE41CF5A}"/>
              </a:ext>
            </a:extLst>
          </p:cNvPr>
          <p:cNvSpPr>
            <a:spLocks noGrp="1"/>
          </p:cNvSpPr>
          <p:nvPr>
            <p:ph idx="1"/>
          </p:nvPr>
        </p:nvSpPr>
        <p:spPr/>
        <p:txBody>
          <a:bodyPr/>
          <a:lstStyle/>
          <a:p>
            <a:r>
              <a:rPr lang="de-DE" dirty="0"/>
              <a:t>Sich auf den Austauschpartner einlassen und sich um ihn kümmern</a:t>
            </a:r>
          </a:p>
          <a:p>
            <a:r>
              <a:rPr lang="de-DE" dirty="0"/>
              <a:t>Sich um Verständigung in der Fremdsprache bemühen</a:t>
            </a:r>
          </a:p>
          <a:p>
            <a:r>
              <a:rPr lang="de-DE" dirty="0"/>
              <a:t>Verhaltensregeln zum Wohle aller einhalten</a:t>
            </a:r>
          </a:p>
          <a:p>
            <a:r>
              <a:rPr lang="de-DE" dirty="0"/>
              <a:t>Die GBS als Gast im Ausland würdig repräsentieren</a:t>
            </a:r>
          </a:p>
          <a:p>
            <a:endParaRPr lang="de-DE" dirty="0"/>
          </a:p>
        </p:txBody>
      </p:sp>
    </p:spTree>
    <p:extLst>
      <p:ext uri="{BB962C8B-B14F-4D97-AF65-F5344CB8AC3E}">
        <p14:creationId xmlns:p14="http://schemas.microsoft.com/office/powerpoint/2010/main" val="386194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02BA7-1650-490E-B1D7-2234899A8769}"/>
              </a:ext>
            </a:extLst>
          </p:cNvPr>
          <p:cNvSpPr>
            <a:spLocks noGrp="1"/>
          </p:cNvSpPr>
          <p:nvPr>
            <p:ph type="title"/>
          </p:nvPr>
        </p:nvSpPr>
        <p:spPr/>
        <p:txBody>
          <a:bodyPr/>
          <a:lstStyle/>
          <a:p>
            <a:r>
              <a:rPr lang="de-DE" dirty="0"/>
              <a:t>Rolle der Eltern</a:t>
            </a:r>
          </a:p>
        </p:txBody>
      </p:sp>
      <p:sp>
        <p:nvSpPr>
          <p:cNvPr id="3" name="Inhaltsplatzhalter 2">
            <a:extLst>
              <a:ext uri="{FF2B5EF4-FFF2-40B4-BE49-F238E27FC236}">
                <a16:creationId xmlns:a16="http://schemas.microsoft.com/office/drawing/2014/main" id="{F90184E1-6C80-4B11-8BFE-50E2DD8181DB}"/>
              </a:ext>
            </a:extLst>
          </p:cNvPr>
          <p:cNvSpPr>
            <a:spLocks noGrp="1"/>
          </p:cNvSpPr>
          <p:nvPr>
            <p:ph idx="1"/>
          </p:nvPr>
        </p:nvSpPr>
        <p:spPr/>
        <p:txBody>
          <a:bodyPr/>
          <a:lstStyle/>
          <a:p>
            <a:r>
              <a:rPr lang="de-DE" dirty="0"/>
              <a:t>Unterstützung des Austauschgedankens durch:</a:t>
            </a:r>
          </a:p>
          <a:p>
            <a:pPr lvl="1"/>
            <a:r>
              <a:rPr lang="de-DE" dirty="0"/>
              <a:t>eine tolerante Haltung</a:t>
            </a:r>
          </a:p>
          <a:p>
            <a:pPr lvl="1"/>
            <a:r>
              <a:rPr lang="de-DE" dirty="0"/>
              <a:t>Vertrauen in die Kompetenz der Lehrkräfte</a:t>
            </a:r>
          </a:p>
          <a:p>
            <a:pPr lvl="1"/>
            <a:r>
              <a:rPr lang="de-DE" dirty="0"/>
              <a:t>offene und zeitnahe Kommunikation im Fall von Problemen oder Konflikten</a:t>
            </a:r>
          </a:p>
          <a:p>
            <a:pPr lvl="1"/>
            <a:r>
              <a:rPr lang="de-DE" dirty="0"/>
              <a:t>positive Einflussnahme auf das  „Durchhaltevermögen“ des eigenen Kindes (auch wenn es mal nicht so „rund läuft“)</a:t>
            </a:r>
          </a:p>
          <a:p>
            <a:pPr lvl="1"/>
            <a:endParaRPr lang="de-DE" dirty="0"/>
          </a:p>
          <a:p>
            <a:endParaRPr lang="de-DE" dirty="0"/>
          </a:p>
        </p:txBody>
      </p:sp>
    </p:spTree>
    <p:extLst>
      <p:ext uri="{BB962C8B-B14F-4D97-AF65-F5344CB8AC3E}">
        <p14:creationId xmlns:p14="http://schemas.microsoft.com/office/powerpoint/2010/main" val="44937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lstStyle/>
          <a:p>
            <a:r>
              <a:rPr lang="de-DE" dirty="0"/>
              <a:t>Fazit</a:t>
            </a:r>
          </a:p>
        </p:txBody>
      </p:sp>
      <p:sp>
        <p:nvSpPr>
          <p:cNvPr id="3" name="Inhaltsplatzhalter 2"/>
          <p:cNvSpPr>
            <a:spLocks noGrp="1"/>
          </p:cNvSpPr>
          <p:nvPr>
            <p:ph idx="1"/>
          </p:nvPr>
        </p:nvSpPr>
        <p:spPr>
          <a:xfrm>
            <a:off x="457200" y="1600201"/>
            <a:ext cx="8229600" cy="3412976"/>
          </a:xfrm>
        </p:spPr>
        <p:txBody>
          <a:bodyPr>
            <a:normAutofit fontScale="92500" lnSpcReduction="10000"/>
          </a:bodyPr>
          <a:lstStyle/>
          <a:p>
            <a:pPr>
              <a:buFontTx/>
              <a:buChar char="-"/>
            </a:pPr>
            <a:r>
              <a:rPr lang="de-DE" sz="2800" dirty="0"/>
              <a:t>wichtige Spracherwerbsphase </a:t>
            </a:r>
          </a:p>
          <a:p>
            <a:pPr>
              <a:buFontTx/>
              <a:buChar char="-"/>
            </a:pPr>
            <a:r>
              <a:rPr lang="de-DE" sz="2800" dirty="0"/>
              <a:t>Anwendbarkeit des Gelernten wird den </a:t>
            </a:r>
            <a:r>
              <a:rPr lang="de-DE" sz="2800" dirty="0" err="1"/>
              <a:t>SuS</a:t>
            </a:r>
            <a:r>
              <a:rPr lang="de-DE" sz="2800" dirty="0"/>
              <a:t> </a:t>
            </a:r>
            <a:r>
              <a:rPr lang="de-DE" sz="2800" dirty="0" err="1"/>
              <a:t>bewusst</a:t>
            </a:r>
            <a:endParaRPr lang="de-DE" sz="2800" dirty="0"/>
          </a:p>
          <a:p>
            <a:pPr>
              <a:buFontTx/>
              <a:buChar char="-"/>
            </a:pPr>
            <a:r>
              <a:rPr lang="de-DE" sz="2800" dirty="0"/>
              <a:t>erstmals wird Sprachverwendung direkt umgesetzt</a:t>
            </a:r>
          </a:p>
          <a:p>
            <a:pPr>
              <a:buFontTx/>
              <a:buChar char="-"/>
            </a:pPr>
            <a:r>
              <a:rPr lang="de-DE" sz="2800" dirty="0"/>
              <a:t>situatives Sprechen wird geschult </a:t>
            </a:r>
          </a:p>
          <a:p>
            <a:pPr>
              <a:buFontTx/>
              <a:buChar char="-"/>
            </a:pPr>
            <a:r>
              <a:rPr lang="de-DE" sz="2800" dirty="0"/>
              <a:t>Beitrag zum interkulturellen Lernen und zur Persönlichkeitsbildung</a:t>
            </a:r>
          </a:p>
          <a:p>
            <a:pPr>
              <a:buFontTx/>
              <a:buChar char="-"/>
            </a:pPr>
            <a:r>
              <a:rPr lang="de-DE" sz="2800" dirty="0"/>
              <a:t>soziales Lernen (Kompromisse schließen, sich aufeinander einlassen)</a:t>
            </a:r>
          </a:p>
          <a:p>
            <a:pPr>
              <a:buFontTx/>
              <a:buChar char="-"/>
            </a:pPr>
            <a:endParaRPr lang="de-DE" dirty="0"/>
          </a:p>
        </p:txBody>
      </p:sp>
    </p:spTree>
    <p:extLst>
      <p:ext uri="{BB962C8B-B14F-4D97-AF65-F5344CB8AC3E}">
        <p14:creationId xmlns:p14="http://schemas.microsoft.com/office/powerpoint/2010/main" val="17891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16832"/>
            <a:ext cx="8229600" cy="3312368"/>
          </a:xfrm>
        </p:spPr>
        <p:txBody>
          <a:bodyPr>
            <a:normAutofit fontScale="90000"/>
          </a:bodyPr>
          <a:lstStyle/>
          <a:p>
            <a:r>
              <a:rPr lang="de-DE" dirty="0"/>
              <a:t>Haben Sie noch Fragen?</a:t>
            </a:r>
            <a:br>
              <a:rPr lang="de-DE" dirty="0"/>
            </a:br>
            <a:r>
              <a:rPr lang="de-DE" dirty="0"/>
              <a:t>Dann wenden Sie sich gern an </a:t>
            </a:r>
            <a:br>
              <a:rPr lang="de-DE" dirty="0"/>
            </a:br>
            <a:r>
              <a:rPr lang="de-DE" dirty="0"/>
              <a:t>Frau Kugler: </a:t>
            </a:r>
            <a:r>
              <a:rPr lang="de-DE" dirty="0">
                <a:hlinkClick r:id="rId3"/>
              </a:rPr>
              <a:t>michaela.kugler@msedu.gutenberg-gym.de</a:t>
            </a:r>
            <a:r>
              <a:rPr lang="de-DE" dirty="0"/>
              <a:t> </a:t>
            </a:r>
          </a:p>
        </p:txBody>
      </p:sp>
    </p:spTree>
    <p:extLst>
      <p:ext uri="{BB962C8B-B14F-4D97-AF65-F5344CB8AC3E}">
        <p14:creationId xmlns:p14="http://schemas.microsoft.com/office/powerpoint/2010/main" val="328215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64704"/>
            <a:ext cx="8219256" cy="850106"/>
          </a:xfrm>
        </p:spPr>
        <p:txBody>
          <a:bodyPr>
            <a:normAutofit/>
          </a:bodyPr>
          <a:lstStyle/>
          <a:p>
            <a:r>
              <a:rPr lang="de-DE" dirty="0"/>
              <a:t> frankophone Austauschpartner</a:t>
            </a:r>
          </a:p>
        </p:txBody>
      </p:sp>
      <p:sp>
        <p:nvSpPr>
          <p:cNvPr id="3" name="Inhaltsplatzhalter 2"/>
          <p:cNvSpPr>
            <a:spLocks noGrp="1"/>
          </p:cNvSpPr>
          <p:nvPr>
            <p:ph idx="1"/>
          </p:nvPr>
        </p:nvSpPr>
        <p:spPr>
          <a:xfrm>
            <a:off x="539552" y="1988840"/>
            <a:ext cx="8424936" cy="4464496"/>
          </a:xfrm>
        </p:spPr>
        <p:txBody>
          <a:bodyPr>
            <a:normAutofit fontScale="92500" lnSpcReduction="20000"/>
          </a:bodyPr>
          <a:lstStyle/>
          <a:p>
            <a:pPr>
              <a:buSzPct val="160000"/>
              <a:buBlip>
                <a:blip r:embed="rId3"/>
              </a:buBlip>
            </a:pPr>
            <a:r>
              <a:rPr lang="de-DE" sz="2800" dirty="0"/>
              <a:t>in der Schweiz (Kanton Vaud (Waadt) durch individuellen Austausch (Kl.5-9) </a:t>
            </a:r>
          </a:p>
          <a:p>
            <a:pPr marL="0" indent="0">
              <a:buSzPct val="160000"/>
              <a:buNone/>
            </a:pPr>
            <a:endParaRPr lang="de-DE" sz="2800" dirty="0"/>
          </a:p>
          <a:p>
            <a:pPr>
              <a:buSzPct val="160000"/>
              <a:buBlip>
                <a:blip r:embed="rId3"/>
              </a:buBlip>
            </a:pPr>
            <a:r>
              <a:rPr lang="de-DE" sz="2800" dirty="0"/>
              <a:t> in Montreux (Kanton Vaud (Waadt) durch </a:t>
            </a:r>
            <a:r>
              <a:rPr lang="de-DE" sz="2800" b="1" dirty="0"/>
              <a:t>Klassenaustausch 8</a:t>
            </a:r>
            <a:r>
              <a:rPr lang="de-DE" sz="2800" dirty="0"/>
              <a:t> seit fast 40 Jahren </a:t>
            </a:r>
          </a:p>
          <a:p>
            <a:pPr marL="0" indent="0">
              <a:buSzPct val="125000"/>
              <a:buNone/>
            </a:pPr>
            <a:endParaRPr lang="de-DE" sz="2800" dirty="0"/>
          </a:p>
          <a:p>
            <a:pPr>
              <a:buSzPct val="125000"/>
              <a:buBlip>
                <a:blip r:embed="rId4"/>
              </a:buBlip>
            </a:pPr>
            <a:r>
              <a:rPr lang="de-DE" sz="2800" dirty="0"/>
              <a:t> in Frankreich (</a:t>
            </a:r>
            <a:r>
              <a:rPr lang="de-DE" sz="2800" dirty="0" err="1"/>
              <a:t>Nouvion-sur-Meuse</a:t>
            </a:r>
            <a:r>
              <a:rPr lang="de-DE" sz="2800" dirty="0"/>
              <a:t> / Ardennes) durch </a:t>
            </a:r>
            <a:r>
              <a:rPr lang="de-DE" sz="2800" b="1" dirty="0"/>
              <a:t>Klassenaustausch 8</a:t>
            </a:r>
            <a:r>
              <a:rPr lang="de-DE" sz="2800" dirty="0"/>
              <a:t>, neu seit Schuljahr 2022/23</a:t>
            </a:r>
          </a:p>
          <a:p>
            <a:pPr marL="0" indent="0">
              <a:buSzPct val="125000"/>
              <a:buNone/>
            </a:pPr>
            <a:endParaRPr lang="de-DE" sz="2800" dirty="0"/>
          </a:p>
          <a:p>
            <a:pPr>
              <a:buSzPct val="125000"/>
              <a:buBlip>
                <a:blip r:embed="rId4"/>
              </a:buBlip>
            </a:pPr>
            <a:r>
              <a:rPr lang="de-DE" sz="2800" dirty="0"/>
              <a:t> in Mulhouse durch Projektaustausch mit dem Lycée Jeanne d‘Arc für die Ea (Französischprofilklasse)</a:t>
            </a:r>
          </a:p>
          <a:p>
            <a:pPr marL="0" indent="0">
              <a:buSzPct val="125000"/>
              <a:buNone/>
            </a:pPr>
            <a:endParaRPr lang="de-DE" dirty="0"/>
          </a:p>
        </p:txBody>
      </p:sp>
      <p:sp>
        <p:nvSpPr>
          <p:cNvPr id="4" name="Textfeld 3"/>
          <p:cNvSpPr txBox="1"/>
          <p:nvPr/>
        </p:nvSpPr>
        <p:spPr>
          <a:xfrm>
            <a:off x="2699792" y="445314"/>
            <a:ext cx="4896544" cy="400110"/>
          </a:xfrm>
          <a:prstGeom prst="rect">
            <a:avLst/>
          </a:prstGeom>
          <a:noFill/>
        </p:spPr>
        <p:txBody>
          <a:bodyPr wrap="square" rtlCol="0">
            <a:spAutoFit/>
          </a:bodyPr>
          <a:lstStyle/>
          <a:p>
            <a:pPr algn="ctr"/>
            <a:r>
              <a:rPr lang="de-DE" sz="2000" b="1" dirty="0">
                <a:latin typeface="Lucida Calligraphy" pitchFamily="66" charset="0"/>
              </a:rPr>
              <a:t>Gutenbergschule Wiesbaden</a:t>
            </a:r>
          </a:p>
        </p:txBody>
      </p:sp>
    </p:spTree>
    <p:extLst>
      <p:ext uri="{BB962C8B-B14F-4D97-AF65-F5344CB8AC3E}">
        <p14:creationId xmlns:p14="http://schemas.microsoft.com/office/powerpoint/2010/main" val="6552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1143000"/>
          </a:xfrm>
        </p:spPr>
        <p:txBody>
          <a:bodyPr/>
          <a:lstStyle/>
          <a:p>
            <a:r>
              <a:rPr lang="de-DE" dirty="0"/>
              <a:t>	</a:t>
            </a:r>
            <a:r>
              <a:rPr lang="de-DE"/>
              <a:t>Warum Schüleraustausch?</a:t>
            </a:r>
            <a:endParaRPr lang="de-DE" dirty="0"/>
          </a:p>
        </p:txBody>
      </p:sp>
      <p:sp>
        <p:nvSpPr>
          <p:cNvPr id="3" name="Inhaltsplatzhalter 2"/>
          <p:cNvSpPr>
            <a:spLocks noGrp="1"/>
          </p:cNvSpPr>
          <p:nvPr>
            <p:ph idx="1"/>
          </p:nvPr>
        </p:nvSpPr>
        <p:spPr>
          <a:xfrm>
            <a:off x="457200" y="1916832"/>
            <a:ext cx="8229600" cy="4608512"/>
          </a:xfrm>
        </p:spPr>
        <p:txBody>
          <a:bodyPr/>
          <a:lstStyle/>
          <a:p>
            <a:r>
              <a:rPr lang="de-DE" sz="2800" dirty="0"/>
              <a:t>Vermittlung von Schlüsselkompetenzen</a:t>
            </a:r>
          </a:p>
          <a:p>
            <a:pPr lvl="1"/>
            <a:r>
              <a:rPr lang="de-DE" sz="2400" dirty="0"/>
              <a:t>Sprachkompetenz / - </a:t>
            </a:r>
            <a:r>
              <a:rPr lang="de-DE" sz="2400" dirty="0" err="1"/>
              <a:t>fertigkeiten</a:t>
            </a:r>
            <a:endParaRPr lang="de-DE" sz="2400" dirty="0"/>
          </a:p>
          <a:p>
            <a:pPr lvl="1"/>
            <a:r>
              <a:rPr lang="de-DE" sz="2400" dirty="0"/>
              <a:t>Sozialkompetenz</a:t>
            </a:r>
          </a:p>
          <a:p>
            <a:r>
              <a:rPr lang="de-DE" sz="2800" dirty="0"/>
              <a:t>Interkulturelles Lernen</a:t>
            </a:r>
          </a:p>
          <a:p>
            <a:r>
              <a:rPr lang="de-DE" sz="2800" dirty="0"/>
              <a:t>Idealer Lernort</a:t>
            </a:r>
          </a:p>
          <a:p>
            <a:r>
              <a:rPr lang="de-DE" sz="2800" dirty="0"/>
              <a:t>Motivation</a:t>
            </a:r>
          </a:p>
          <a:p>
            <a:r>
              <a:rPr lang="de-DE" sz="2800" dirty="0"/>
              <a:t>Notwendiger Schritt zum Erwachsenwerden</a:t>
            </a:r>
          </a:p>
          <a:p>
            <a:endParaRPr lang="de-DE" dirty="0"/>
          </a:p>
          <a:p>
            <a:endParaRPr lang="de-DE" dirty="0"/>
          </a:p>
          <a:p>
            <a:endParaRPr lang="de-DE" dirty="0"/>
          </a:p>
        </p:txBody>
      </p:sp>
      <p:sp>
        <p:nvSpPr>
          <p:cNvPr id="4" name="Textfeld 3"/>
          <p:cNvSpPr txBox="1"/>
          <p:nvPr/>
        </p:nvSpPr>
        <p:spPr>
          <a:xfrm>
            <a:off x="2699792" y="404664"/>
            <a:ext cx="4896544" cy="400110"/>
          </a:xfrm>
          <a:prstGeom prst="rect">
            <a:avLst/>
          </a:prstGeom>
          <a:noFill/>
        </p:spPr>
        <p:txBody>
          <a:bodyPr wrap="square" rtlCol="0">
            <a:spAutoFit/>
          </a:bodyPr>
          <a:lstStyle/>
          <a:p>
            <a:pPr algn="ctr"/>
            <a:r>
              <a:rPr lang="de-DE" sz="2000" b="1" dirty="0">
                <a:latin typeface="Lucida Calligraphy" pitchFamily="66" charset="0"/>
              </a:rPr>
              <a:t>Gutenbergschule Wiesbaden</a:t>
            </a:r>
          </a:p>
        </p:txBody>
      </p:sp>
    </p:spTree>
    <p:extLst>
      <p:ext uri="{BB962C8B-B14F-4D97-AF65-F5344CB8AC3E}">
        <p14:creationId xmlns:p14="http://schemas.microsoft.com/office/powerpoint/2010/main" val="2842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196752"/>
            <a:ext cx="8229600" cy="1143000"/>
          </a:xfrm>
        </p:spPr>
        <p:txBody>
          <a:bodyPr>
            <a:noAutofit/>
          </a:bodyPr>
          <a:lstStyle/>
          <a:p>
            <a:pPr eaLnBrk="1" hangingPunct="1"/>
            <a:r>
              <a:rPr lang="de-DE" dirty="0"/>
              <a:t>Entstehung der verschiedenen Partnerschaften </a:t>
            </a:r>
          </a:p>
        </p:txBody>
      </p:sp>
      <p:sp>
        <p:nvSpPr>
          <p:cNvPr id="5123" name="Rectangle 3"/>
          <p:cNvSpPr>
            <a:spLocks noGrp="1" noChangeArrowheads="1"/>
          </p:cNvSpPr>
          <p:nvPr>
            <p:ph type="body" idx="1"/>
          </p:nvPr>
        </p:nvSpPr>
        <p:spPr>
          <a:xfrm>
            <a:off x="539552" y="2492896"/>
            <a:ext cx="8229600" cy="3701008"/>
          </a:xfrm>
        </p:spPr>
        <p:txBody>
          <a:bodyPr/>
          <a:lstStyle/>
          <a:p>
            <a:pPr algn="ctr" eaLnBrk="1" hangingPunct="1">
              <a:buFont typeface="Wingdings" pitchFamily="2" charset="2"/>
              <a:buNone/>
            </a:pPr>
            <a:r>
              <a:rPr lang="de-DE" sz="3600" b="1" dirty="0">
                <a:solidFill>
                  <a:schemeClr val="tx2"/>
                </a:solidFill>
              </a:rPr>
              <a:t>Montreux</a:t>
            </a:r>
          </a:p>
          <a:p>
            <a:pPr eaLnBrk="1" hangingPunct="1"/>
            <a:r>
              <a:rPr lang="de-DE" sz="2800" dirty="0"/>
              <a:t>langjährige Städtepartnerschaft mit Wiesbaden </a:t>
            </a:r>
          </a:p>
          <a:p>
            <a:pPr eaLnBrk="1" hangingPunct="1"/>
            <a:r>
              <a:rPr lang="de-DE" sz="2800" dirty="0"/>
              <a:t>40-</a:t>
            </a:r>
            <a:r>
              <a:rPr lang="de-DE" sz="2800" dirty="0">
                <a:sym typeface="Wingdings" pitchFamily="2" charset="2"/>
              </a:rPr>
              <a:t>jähriges Austausch-Jubiläum 2024, Teilnahme von über 3000 Schülern bisher</a:t>
            </a:r>
          </a:p>
          <a:p>
            <a:pPr eaLnBrk="1" hangingPunct="1"/>
            <a:r>
              <a:rPr lang="de-DE" sz="2800" dirty="0">
                <a:sym typeface="Wingdings" pitchFamily="2" charset="2"/>
              </a:rPr>
              <a:t>Ca.60-80 Schülerinnen und Schüler pro Jahr</a:t>
            </a:r>
          </a:p>
          <a:p>
            <a:pPr eaLnBrk="1" hangingPunct="1"/>
            <a:r>
              <a:rPr lang="de-DE" sz="2800" dirty="0" err="1">
                <a:sym typeface="Wingdings" pitchFamily="2" charset="2"/>
              </a:rPr>
              <a:t>Collège</a:t>
            </a:r>
            <a:r>
              <a:rPr lang="de-DE" sz="2800" dirty="0">
                <a:sym typeface="Wingdings" pitchFamily="2" charset="2"/>
              </a:rPr>
              <a:t> Montreux-</a:t>
            </a:r>
            <a:r>
              <a:rPr lang="de-DE" sz="2800" dirty="0" err="1">
                <a:sym typeface="Wingdings" pitchFamily="2" charset="2"/>
              </a:rPr>
              <a:t>Est</a:t>
            </a:r>
            <a:r>
              <a:rPr lang="de-DE" sz="2800" dirty="0">
                <a:sym typeface="Wingdings" pitchFamily="2" charset="2"/>
              </a:rPr>
              <a:t> / Montreux-</a:t>
            </a:r>
            <a:r>
              <a:rPr lang="de-DE" sz="2800" dirty="0" err="1">
                <a:sym typeface="Wingdings" pitchFamily="2" charset="2"/>
              </a:rPr>
              <a:t>Ouest</a:t>
            </a:r>
            <a:endParaRPr lang="de-DE" sz="2800" dirty="0">
              <a:sym typeface="Wingdings" pitchFamily="2" charset="2"/>
            </a:endParaRPr>
          </a:p>
          <a:p>
            <a:pPr marL="0" indent="0" eaLnBrk="1" hangingPunct="1">
              <a:buNone/>
            </a:pPr>
            <a:endParaRPr lang="de-DE" sz="2800" dirty="0"/>
          </a:p>
        </p:txBody>
      </p:sp>
    </p:spTree>
    <p:extLst>
      <p:ext uri="{BB962C8B-B14F-4D97-AF65-F5344CB8AC3E}">
        <p14:creationId xmlns:p14="http://schemas.microsoft.com/office/powerpoint/2010/main" val="2668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196752"/>
            <a:ext cx="8229600" cy="1143000"/>
          </a:xfrm>
        </p:spPr>
        <p:txBody>
          <a:bodyPr>
            <a:noAutofit/>
          </a:bodyPr>
          <a:lstStyle/>
          <a:p>
            <a:pPr eaLnBrk="1" hangingPunct="1"/>
            <a:endParaRPr lang="de-DE" dirty="0"/>
          </a:p>
        </p:txBody>
      </p:sp>
      <p:sp>
        <p:nvSpPr>
          <p:cNvPr id="5123" name="Rectangle 3"/>
          <p:cNvSpPr>
            <a:spLocks noGrp="1" noChangeArrowheads="1"/>
          </p:cNvSpPr>
          <p:nvPr>
            <p:ph type="body" idx="1"/>
          </p:nvPr>
        </p:nvSpPr>
        <p:spPr>
          <a:xfrm>
            <a:off x="539552" y="2492896"/>
            <a:ext cx="8229600" cy="3701008"/>
          </a:xfrm>
        </p:spPr>
        <p:txBody>
          <a:bodyPr/>
          <a:lstStyle/>
          <a:p>
            <a:pPr algn="ctr" eaLnBrk="1" hangingPunct="1">
              <a:buFont typeface="Wingdings" pitchFamily="2" charset="2"/>
              <a:buNone/>
            </a:pPr>
            <a:r>
              <a:rPr lang="de-DE" sz="3600" b="1" dirty="0" err="1">
                <a:solidFill>
                  <a:schemeClr val="tx2"/>
                </a:solidFill>
              </a:rPr>
              <a:t>Nouvion-sur-Meuse</a:t>
            </a:r>
            <a:endParaRPr lang="de-DE" sz="3600" b="1" dirty="0">
              <a:solidFill>
                <a:schemeClr val="tx2"/>
              </a:solidFill>
            </a:endParaRPr>
          </a:p>
          <a:p>
            <a:pPr eaLnBrk="1" hangingPunct="1"/>
            <a:r>
              <a:rPr lang="de-DE" sz="2800" dirty="0"/>
              <a:t>Durch private Kontakte Austauschwunsch aus Frankreich 2022</a:t>
            </a:r>
          </a:p>
          <a:p>
            <a:pPr eaLnBrk="1" hangingPunct="1"/>
            <a:r>
              <a:rPr lang="de-DE" sz="2800" dirty="0"/>
              <a:t>Erster Austauschdurchgang im Schuljahr 2022/23</a:t>
            </a:r>
            <a:endParaRPr lang="de-DE" sz="2800" dirty="0">
              <a:sym typeface="Wingdings" pitchFamily="2" charset="2"/>
            </a:endParaRPr>
          </a:p>
          <a:p>
            <a:pPr eaLnBrk="1" hangingPunct="1"/>
            <a:r>
              <a:rPr lang="de-DE" sz="2800" dirty="0">
                <a:sym typeface="Wingdings" pitchFamily="2" charset="2"/>
              </a:rPr>
              <a:t>Ca. 30 Schülerinnen und Schüler pro Jahr</a:t>
            </a:r>
          </a:p>
          <a:p>
            <a:pPr eaLnBrk="1" hangingPunct="1"/>
            <a:r>
              <a:rPr lang="de-DE" sz="2800" dirty="0">
                <a:sym typeface="Wingdings" pitchFamily="2" charset="2"/>
              </a:rPr>
              <a:t>Collège Val-de-</a:t>
            </a:r>
            <a:r>
              <a:rPr lang="de-DE" sz="2800" dirty="0" err="1">
                <a:sym typeface="Wingdings" pitchFamily="2" charset="2"/>
              </a:rPr>
              <a:t>Meuse</a:t>
            </a:r>
            <a:endParaRPr lang="de-DE" sz="2800" dirty="0">
              <a:sym typeface="Wingdings" pitchFamily="2" charset="2"/>
            </a:endParaRPr>
          </a:p>
          <a:p>
            <a:pPr marL="0" indent="0" eaLnBrk="1" hangingPunct="1">
              <a:buNone/>
            </a:pPr>
            <a:endParaRPr lang="de-DE" sz="2800" dirty="0"/>
          </a:p>
        </p:txBody>
      </p:sp>
    </p:spTree>
    <p:extLst>
      <p:ext uri="{BB962C8B-B14F-4D97-AF65-F5344CB8AC3E}">
        <p14:creationId xmlns:p14="http://schemas.microsoft.com/office/powerpoint/2010/main" val="1312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dirty="0"/>
              <a:t>Die Austauschorte</a:t>
            </a:r>
          </a:p>
        </p:txBody>
      </p:sp>
      <p:sp>
        <p:nvSpPr>
          <p:cNvPr id="14339" name="Rectangle 3"/>
          <p:cNvSpPr>
            <a:spLocks noGrp="1" noChangeArrowheads="1"/>
          </p:cNvSpPr>
          <p:nvPr>
            <p:ph type="body" sz="half" idx="1"/>
          </p:nvPr>
        </p:nvSpPr>
        <p:spPr>
          <a:xfrm>
            <a:off x="611188" y="2017713"/>
            <a:ext cx="4381500" cy="4114800"/>
          </a:xfrm>
        </p:spPr>
        <p:txBody>
          <a:bodyPr>
            <a:normAutofit fontScale="92500" lnSpcReduction="20000"/>
          </a:bodyPr>
          <a:lstStyle/>
          <a:p>
            <a:pPr algn="ctr" eaLnBrk="1" hangingPunct="1">
              <a:lnSpc>
                <a:spcPct val="90000"/>
              </a:lnSpc>
              <a:buFont typeface="Wingdings" pitchFamily="2" charset="2"/>
              <a:buNone/>
            </a:pPr>
            <a:r>
              <a:rPr lang="de-DE" sz="3900" b="1" dirty="0">
                <a:solidFill>
                  <a:schemeClr val="tx2"/>
                </a:solidFill>
              </a:rPr>
              <a:t>Montreux</a:t>
            </a:r>
          </a:p>
          <a:p>
            <a:pPr eaLnBrk="1" hangingPunct="1">
              <a:lnSpc>
                <a:spcPct val="90000"/>
              </a:lnSpc>
            </a:pPr>
            <a:r>
              <a:rPr lang="de-DE" sz="3000" dirty="0"/>
              <a:t>idyllische Lage am Genfer See</a:t>
            </a:r>
          </a:p>
          <a:p>
            <a:pPr eaLnBrk="1" hangingPunct="1">
              <a:lnSpc>
                <a:spcPct val="90000"/>
              </a:lnSpc>
            </a:pPr>
            <a:r>
              <a:rPr lang="de-DE" sz="3000" dirty="0"/>
              <a:t>viele Gastfamilien mehrsprachig</a:t>
            </a:r>
          </a:p>
          <a:p>
            <a:pPr eaLnBrk="1" hangingPunct="1">
              <a:lnSpc>
                <a:spcPct val="90000"/>
              </a:lnSpc>
            </a:pPr>
            <a:r>
              <a:rPr lang="de-DE" sz="3000" dirty="0"/>
              <a:t>Geringe Abweichungen vom Standardfranzösisch (Wortschatz, Aussprache)</a:t>
            </a:r>
          </a:p>
          <a:p>
            <a:pPr eaLnBrk="1" hangingPunct="1">
              <a:lnSpc>
                <a:spcPct val="90000"/>
              </a:lnSpc>
            </a:pPr>
            <a:r>
              <a:rPr lang="de-DE" sz="3000" dirty="0"/>
              <a:t>Ausflüge mit den Partnern: Lausanne, 1 Tag in die Berge, …</a:t>
            </a:r>
          </a:p>
          <a:p>
            <a:pPr eaLnBrk="1" hangingPunct="1">
              <a:lnSpc>
                <a:spcPct val="90000"/>
              </a:lnSpc>
            </a:pPr>
            <a:endParaRPr lang="de-DE" sz="2400" dirty="0"/>
          </a:p>
        </p:txBody>
      </p:sp>
      <p:pic>
        <p:nvPicPr>
          <p:cNvPr id="14340" name="Picture 12" descr="IMG_084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45088" y="2205038"/>
            <a:ext cx="3810000"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039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1781C-5EDD-48E1-B033-26E133ED6285}"/>
              </a:ext>
            </a:extLst>
          </p:cNvPr>
          <p:cNvSpPr>
            <a:spLocks noGrp="1"/>
          </p:cNvSpPr>
          <p:nvPr>
            <p:ph type="title"/>
          </p:nvPr>
        </p:nvSpPr>
        <p:spPr/>
        <p:txBody>
          <a:bodyPr/>
          <a:lstStyle/>
          <a:p>
            <a:r>
              <a:rPr lang="de-DE" dirty="0" err="1">
                <a:solidFill>
                  <a:schemeClr val="accent1"/>
                </a:solidFill>
              </a:rPr>
              <a:t>Nouvion-sur-Meuse</a:t>
            </a:r>
            <a:endParaRPr lang="en-DE" dirty="0">
              <a:solidFill>
                <a:schemeClr val="accent1"/>
              </a:solidFill>
            </a:endParaRPr>
          </a:p>
        </p:txBody>
      </p:sp>
      <p:sp>
        <p:nvSpPr>
          <p:cNvPr id="3" name="Textplatzhalter 2">
            <a:extLst>
              <a:ext uri="{FF2B5EF4-FFF2-40B4-BE49-F238E27FC236}">
                <a16:creationId xmlns:a16="http://schemas.microsoft.com/office/drawing/2014/main" id="{DF4B2AAF-D397-4326-AAF8-10FB8B4BE4F9}"/>
              </a:ext>
            </a:extLst>
          </p:cNvPr>
          <p:cNvSpPr>
            <a:spLocks noGrp="1"/>
          </p:cNvSpPr>
          <p:nvPr>
            <p:ph type="body" sz="half" idx="1"/>
          </p:nvPr>
        </p:nvSpPr>
        <p:spPr>
          <a:xfrm>
            <a:off x="1117529" y="1484784"/>
            <a:ext cx="3810000" cy="4580043"/>
          </a:xfrm>
        </p:spPr>
        <p:txBody>
          <a:bodyPr>
            <a:normAutofit fontScale="92500"/>
          </a:bodyPr>
          <a:lstStyle/>
          <a:p>
            <a:pPr marL="0" indent="0">
              <a:buNone/>
            </a:pPr>
            <a:endParaRPr lang="de-DE" dirty="0"/>
          </a:p>
          <a:p>
            <a:r>
              <a:rPr lang="de-DE" dirty="0"/>
              <a:t>Ländliche Gemeinde in den Ardennen</a:t>
            </a:r>
          </a:p>
          <a:p>
            <a:r>
              <a:rPr lang="de-DE" dirty="0"/>
              <a:t> in der Nähe von Sedan und der belgischen Grenze</a:t>
            </a:r>
          </a:p>
          <a:p>
            <a:r>
              <a:rPr lang="de-DE" dirty="0"/>
              <a:t>Ca. 2000 Einwohner</a:t>
            </a:r>
          </a:p>
          <a:p>
            <a:r>
              <a:rPr lang="de-DE" dirty="0"/>
              <a:t>Ausflüge nach Reims und Umgebung…</a:t>
            </a:r>
          </a:p>
          <a:p>
            <a:endParaRPr lang="en-DE" dirty="0"/>
          </a:p>
        </p:txBody>
      </p:sp>
      <p:pic>
        <p:nvPicPr>
          <p:cNvPr id="6" name="Inhaltsplatzhalter 5">
            <a:extLst>
              <a:ext uri="{FF2B5EF4-FFF2-40B4-BE49-F238E27FC236}">
                <a16:creationId xmlns:a16="http://schemas.microsoft.com/office/drawing/2014/main" id="{29CB03F7-49FF-490B-A2E5-7BA8051DE3FA}"/>
              </a:ext>
            </a:extLst>
          </p:cNvPr>
          <p:cNvPicPr>
            <a:picLocks noGrp="1" noChangeAspect="1"/>
          </p:cNvPicPr>
          <p:nvPr>
            <p:ph sz="half" idx="2"/>
          </p:nvPr>
        </p:nvPicPr>
        <p:blipFill>
          <a:blip r:embed="rId2"/>
          <a:stretch>
            <a:fillRect/>
          </a:stretch>
        </p:blipFill>
        <p:spPr>
          <a:xfrm>
            <a:off x="5145088" y="2457250"/>
            <a:ext cx="3810000" cy="3235725"/>
          </a:xfrm>
        </p:spPr>
      </p:pic>
    </p:spTree>
    <p:extLst>
      <p:ext uri="{BB962C8B-B14F-4D97-AF65-F5344CB8AC3E}">
        <p14:creationId xmlns:p14="http://schemas.microsoft.com/office/powerpoint/2010/main" val="109459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1124744"/>
            <a:ext cx="8229600" cy="1143000"/>
          </a:xfrm>
        </p:spPr>
        <p:txBody>
          <a:bodyPr>
            <a:normAutofit fontScale="90000"/>
          </a:bodyPr>
          <a:lstStyle/>
          <a:p>
            <a:pPr eaLnBrk="1" hangingPunct="1"/>
            <a:r>
              <a:rPr lang="de-DE" dirty="0"/>
              <a:t>Schülerzahlen Austausch 2023/2024</a:t>
            </a:r>
          </a:p>
        </p:txBody>
      </p:sp>
      <p:sp>
        <p:nvSpPr>
          <p:cNvPr id="8195" name="Rectangle 3"/>
          <p:cNvSpPr>
            <a:spLocks noGrp="1" noChangeArrowheads="1"/>
          </p:cNvSpPr>
          <p:nvPr>
            <p:ph type="body" idx="1"/>
          </p:nvPr>
        </p:nvSpPr>
        <p:spPr>
          <a:xfrm>
            <a:off x="457200" y="1988840"/>
            <a:ext cx="8229600" cy="4137323"/>
          </a:xfrm>
        </p:spPr>
        <p:txBody>
          <a:bodyPr/>
          <a:lstStyle/>
          <a:p>
            <a:pPr eaLnBrk="1" hangingPunct="1"/>
            <a:endParaRPr lang="de-DE" dirty="0"/>
          </a:p>
          <a:p>
            <a:pPr eaLnBrk="1" hangingPunct="1"/>
            <a:r>
              <a:rPr lang="de-DE" sz="2800" dirty="0"/>
              <a:t>Gutenbergschule: ca. 150 Schüler in der Jahrgangsstufe 7 </a:t>
            </a:r>
          </a:p>
          <a:p>
            <a:pPr eaLnBrk="1" hangingPunct="1"/>
            <a:r>
              <a:rPr lang="de-DE" sz="2800" dirty="0"/>
              <a:t>Montreux: ca. 70</a:t>
            </a:r>
          </a:p>
          <a:p>
            <a:pPr eaLnBrk="1" hangingPunct="1"/>
            <a:r>
              <a:rPr lang="de-DE" sz="2800" dirty="0" err="1"/>
              <a:t>Nouvion</a:t>
            </a:r>
            <a:r>
              <a:rPr lang="de-DE" sz="2800" dirty="0"/>
              <a:t>: ca. 30</a:t>
            </a:r>
          </a:p>
          <a:p>
            <a:r>
              <a:rPr lang="de-DE" sz="2800" dirty="0"/>
              <a:t>&gt; Vorrang bei der Zuordnung haben </a:t>
            </a:r>
            <a:r>
              <a:rPr lang="de-DE" sz="2800" dirty="0" err="1"/>
              <a:t>Bilis</a:t>
            </a:r>
            <a:r>
              <a:rPr lang="de-DE" sz="2800" dirty="0"/>
              <a:t>!</a:t>
            </a:r>
          </a:p>
          <a:p>
            <a:pPr eaLnBrk="1" hangingPunct="1">
              <a:buNone/>
            </a:pPr>
            <a:endParaRPr lang="de-DE" b="1" dirty="0"/>
          </a:p>
        </p:txBody>
      </p:sp>
    </p:spTree>
    <p:extLst>
      <p:ext uri="{BB962C8B-B14F-4D97-AF65-F5344CB8AC3E}">
        <p14:creationId xmlns:p14="http://schemas.microsoft.com/office/powerpoint/2010/main" val="36640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845840"/>
            <a:ext cx="8229600" cy="1143000"/>
          </a:xfrm>
        </p:spPr>
        <p:txBody>
          <a:bodyPr/>
          <a:lstStyle/>
          <a:p>
            <a:pPr eaLnBrk="1" hangingPunct="1"/>
            <a:r>
              <a:rPr lang="de-DE" dirty="0"/>
              <a:t>Zuordnungsverfahren</a:t>
            </a:r>
          </a:p>
        </p:txBody>
      </p:sp>
      <p:sp>
        <p:nvSpPr>
          <p:cNvPr id="11267" name="Rectangle 3"/>
          <p:cNvSpPr>
            <a:spLocks noGrp="1" noChangeArrowheads="1"/>
          </p:cNvSpPr>
          <p:nvPr>
            <p:ph type="body" idx="1"/>
          </p:nvPr>
        </p:nvSpPr>
        <p:spPr>
          <a:xfrm>
            <a:off x="457200" y="1916832"/>
            <a:ext cx="8507288" cy="4392488"/>
          </a:xfrm>
        </p:spPr>
        <p:txBody>
          <a:bodyPr>
            <a:normAutofit fontScale="25000" lnSpcReduction="20000"/>
          </a:bodyPr>
          <a:lstStyle/>
          <a:p>
            <a:r>
              <a:rPr lang="de-DE" sz="11200" dirty="0"/>
              <a:t>Zuordnung erfolgt in Absprache mit den Französischkollegen Klasse 7 und den Kollegen in der Schweiz/in Frankreich</a:t>
            </a:r>
            <a:endParaRPr lang="de-DE" sz="11200" b="1" dirty="0"/>
          </a:p>
          <a:p>
            <a:r>
              <a:rPr lang="de-DE" sz="11200" dirty="0"/>
              <a:t>Nicht unbedingt reine Klassengruppen beim Programm</a:t>
            </a:r>
          </a:p>
          <a:p>
            <a:r>
              <a:rPr lang="de-DE" sz="11200" dirty="0"/>
              <a:t>Durch Änderung der Klassenzusammensetzung zum Schuljahreswechsel (z.B. Nichtversetzung) kann es kurzfristig noch zu Änderungen / Absagen kommen </a:t>
            </a:r>
          </a:p>
          <a:p>
            <a:pPr marL="0" indent="0">
              <a:buNone/>
            </a:pPr>
            <a:endParaRPr lang="de-DE" sz="11200" dirty="0"/>
          </a:p>
          <a:p>
            <a:endParaRPr lang="de-DE" sz="12800" dirty="0"/>
          </a:p>
          <a:p>
            <a:pPr eaLnBrk="1" hangingPunct="1"/>
            <a:endParaRPr lang="de-DE" dirty="0"/>
          </a:p>
          <a:p>
            <a:pPr eaLnBrk="1" hangingPunct="1"/>
            <a:endParaRPr lang="de-DE" dirty="0"/>
          </a:p>
          <a:p>
            <a:pPr marL="0" indent="0" eaLnBrk="1" hangingPunct="1">
              <a:buNone/>
            </a:pPr>
            <a:r>
              <a:rPr lang="de-DE" b="1" dirty="0"/>
              <a:t> </a:t>
            </a:r>
          </a:p>
          <a:p>
            <a:pPr eaLnBrk="1" hangingPunct="1">
              <a:buFont typeface="Wingdings" pitchFamily="2" charset="2"/>
              <a:buNone/>
            </a:pPr>
            <a:r>
              <a:rPr lang="de-DE" dirty="0"/>
              <a:t>	</a:t>
            </a:r>
          </a:p>
          <a:p>
            <a:pPr eaLnBrk="1" hangingPunct="1">
              <a:buFont typeface="Wingdings" pitchFamily="2" charset="2"/>
              <a:buNone/>
            </a:pPr>
            <a:endParaRPr lang="de-DE" dirty="0"/>
          </a:p>
        </p:txBody>
      </p:sp>
    </p:spTree>
    <p:extLst>
      <p:ext uri="{BB962C8B-B14F-4D97-AF65-F5344CB8AC3E}">
        <p14:creationId xmlns:p14="http://schemas.microsoft.com/office/powerpoint/2010/main" val="20156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anim calcmode="lin" valueType="num">
                                      <p:cBhvr additive="base">
                                        <p:cTn id="25"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 calcmode="lin" valueType="num">
                                      <p:cBhvr additive="base">
                                        <p:cTn id="31"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Bildschirmpräsentation (4:3)</PresentationFormat>
  <Paragraphs>135</Paragraphs>
  <Slides>19</Slides>
  <Notes>6</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Der französischsprachige Austausch an der Gutenbergschule Wiesbaden</vt:lpstr>
      <vt:lpstr> frankophone Austauschpartner</vt:lpstr>
      <vt:lpstr> Warum Schüleraustausch?</vt:lpstr>
      <vt:lpstr>Entstehung der verschiedenen Partnerschaften </vt:lpstr>
      <vt:lpstr>PowerPoint-Präsentation</vt:lpstr>
      <vt:lpstr>Die Austauschorte</vt:lpstr>
      <vt:lpstr>Nouvion-sur-Meuse</vt:lpstr>
      <vt:lpstr>Schülerzahlen Austausch 2023/2024</vt:lpstr>
      <vt:lpstr>Zuordnungsverfahren</vt:lpstr>
      <vt:lpstr>Ablauf des Austauschs</vt:lpstr>
      <vt:lpstr>Ablauf des Austauschs</vt:lpstr>
      <vt:lpstr>Programm des Austauschs</vt:lpstr>
      <vt:lpstr>Prinzipien des Austauschs</vt:lpstr>
      <vt:lpstr>PowerPoint-Präsentation</vt:lpstr>
      <vt:lpstr>Rolle der Lehrkraft </vt:lpstr>
      <vt:lpstr>     Aufgabe der Schüler</vt:lpstr>
      <vt:lpstr>Rolle der Eltern</vt:lpstr>
      <vt:lpstr>Fazit</vt:lpstr>
      <vt:lpstr>Haben Sie noch Fragen? Dann wenden Sie sich gern an  Frau Kugler: michaela.kugler@msedu.gutenberg-gym.de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französischsprachige Austausch an der Gutenbergschule Wiesbaden</dc:title>
  <dc:creator>John</dc:creator>
  <cp:lastModifiedBy>Michaela Kugler</cp:lastModifiedBy>
  <cp:revision>133</cp:revision>
  <cp:lastPrinted>2016-12-01T16:27:00Z</cp:lastPrinted>
  <dcterms:created xsi:type="dcterms:W3CDTF">2010-09-11T17:58:39Z</dcterms:created>
  <dcterms:modified xsi:type="dcterms:W3CDTF">2023-03-30T08:50:00Z</dcterms:modified>
</cp:coreProperties>
</file>